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oleObject"/>
  <Default Extension="jpeg" ContentType="image/jpeg"/>
  <Default Extension="jpg" ContentType="image/jpeg"/>
  <Default Extension="ppt" ContentType="application/vnd.ms-powerpoint"/>
  <Default Extension="rels" ContentType="application/vnd.openxmlformats-package.relationships+xml"/>
  <Default Extension="vml" ContentType="application/vnd.openxmlformats-officedocument.vmlDrawing"/>
  <Default Extension="png" ContentType="image/png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2"/>
  </p:notesMasterIdLst>
  <p:sldIdLst>
    <p:sldId id="256" r:id="rId2"/>
    <p:sldId id="287" r:id="rId3"/>
    <p:sldId id="288" r:id="rId4"/>
    <p:sldId id="305" r:id="rId5"/>
    <p:sldId id="290" r:id="rId6"/>
    <p:sldId id="306" r:id="rId7"/>
    <p:sldId id="289" r:id="rId8"/>
    <p:sldId id="291" r:id="rId9"/>
    <p:sldId id="292" r:id="rId10"/>
    <p:sldId id="293" r:id="rId11"/>
    <p:sldId id="294" r:id="rId12"/>
    <p:sldId id="257" r:id="rId13"/>
    <p:sldId id="258" r:id="rId14"/>
    <p:sldId id="260" r:id="rId15"/>
    <p:sldId id="262" r:id="rId16"/>
    <p:sldId id="263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95" r:id="rId35"/>
    <p:sldId id="296" r:id="rId36"/>
    <p:sldId id="297" r:id="rId37"/>
    <p:sldId id="282" r:id="rId38"/>
    <p:sldId id="283" r:id="rId39"/>
    <p:sldId id="284" r:id="rId40"/>
    <p:sldId id="299" r:id="rId41"/>
    <p:sldId id="304" r:id="rId42"/>
    <p:sldId id="307" r:id="rId43"/>
    <p:sldId id="308" r:id="rId44"/>
    <p:sldId id="309" r:id="rId45"/>
    <p:sldId id="310" r:id="rId46"/>
    <p:sldId id="311" r:id="rId47"/>
    <p:sldId id="298" r:id="rId48"/>
    <p:sldId id="285" r:id="rId49"/>
    <p:sldId id="286" r:id="rId50"/>
    <p:sldId id="312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71"/>
  </p:normalViewPr>
  <p:slideViewPr>
    <p:cSldViewPr>
      <p:cViewPr varScale="1">
        <p:scale>
          <a:sx n="91" d="100"/>
          <a:sy n="91" d="100"/>
        </p:scale>
        <p:origin x="1704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notesMaster" Target="notesMasters/notesMaster1.xml"/><Relationship Id="rId53" Type="http://schemas.openxmlformats.org/officeDocument/2006/relationships/presProps" Target="presProps.xml"/><Relationship Id="rId54" Type="http://schemas.openxmlformats.org/officeDocument/2006/relationships/viewProps" Target="viewProps.xml"/><Relationship Id="rId55" Type="http://schemas.openxmlformats.org/officeDocument/2006/relationships/theme" Target="theme/theme1.xml"/><Relationship Id="rId56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Relationship Id="rId2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636C59-B0B3-CA4D-89A7-BA565BD7478D}" type="datetimeFigureOut">
              <a:rPr lang="en-US" smtClean="0"/>
              <a:t>12/5/15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2FC313-84F0-D943-9BA8-4B04F0EF4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477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FC313-84F0-D943-9BA8-4B04F0EF4E4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901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C1999E5-07A4-2B4E-9F9D-654E593204BF}" type="datetime1">
              <a:rPr lang="en-AU" smtClean="0"/>
              <a:t>5/12/2015</a:t>
            </a:fld>
            <a:endParaRPr lang="en-IN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r>
              <a:rPr lang="en-IN" smtClean="0"/>
              <a:t>Criticalcareindia.com</a:t>
            </a:r>
            <a:endParaRPr lang="en-IN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577E142-44A7-48EC-9593-19B5C3839467}" type="slidenum">
              <a:rPr lang="en-IN" smtClean="0"/>
              <a:t>‹#›</a:t>
            </a:fld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7D0486-FEE3-7343-9B17-B7B11C216C52}" type="datetime1">
              <a:rPr lang="en-AU" smtClean="0"/>
              <a:t>5/12/2015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IN" smtClean="0"/>
              <a:t>Criticalcareindia.com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7E142-44A7-48EC-9593-19B5C3839467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6B5DDC33-1799-7D41-A8BB-6DDEF6755FB8}" type="datetime1">
              <a:rPr lang="en-AU" smtClean="0"/>
              <a:t>5/12/2015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r>
              <a:rPr lang="en-IN" smtClean="0"/>
              <a:t>Criticalcareindia.com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577E142-44A7-48EC-9593-19B5C3839467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2B93C5-8D23-4E4B-AF5A-72DDA050BFF7}" type="datetime1">
              <a:rPr lang="en-AU" smtClean="0"/>
              <a:t>5/12/2015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IN" smtClean="0"/>
              <a:t>Criticalcareindia.com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7E142-44A7-48EC-9593-19B5C3839467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A73A480-A8CD-0443-867F-61B73F96E11F}" type="datetime1">
              <a:rPr lang="en-AU" smtClean="0"/>
              <a:t>5/12/2015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en-IN" smtClean="0"/>
              <a:t>Criticalcareindia.com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D577E142-44A7-48EC-9593-19B5C3839467}" type="slidenum">
              <a:rPr lang="en-IN" smtClean="0"/>
              <a:t>‹#›</a:t>
            </a:fld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F980A0-B75F-5F4F-9B16-81A1B8D0C923}" type="datetime1">
              <a:rPr lang="en-AU" smtClean="0"/>
              <a:t>5/12/2015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IN" smtClean="0"/>
              <a:t>Criticalcareindia.com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7E142-44A7-48EC-9593-19B5C3839467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351958-9EC7-B543-B641-CA746F99A338}" type="datetime1">
              <a:rPr lang="en-AU" smtClean="0"/>
              <a:t>5/12/2015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IN" smtClean="0"/>
              <a:t>Criticalcareindia.com</a:t>
            </a:r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7E142-44A7-48EC-9593-19B5C3839467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AC51C3-54AD-5C42-AC6B-B845CA17464F}" type="datetime1">
              <a:rPr lang="en-AU" smtClean="0"/>
              <a:t>5/12/2015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IN" smtClean="0"/>
              <a:t>Criticalcareindia.com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7E142-44A7-48EC-9593-19B5C3839467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8F7FABC-3BC8-9645-B8F1-0F1456C1026E}" type="datetime1">
              <a:rPr lang="en-AU" smtClean="0"/>
              <a:t>5/12/2015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en-IN" smtClean="0"/>
              <a:t>Criticalcareindia.com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7E142-44A7-48EC-9593-19B5C3839467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CAA42F-F316-1D41-96F6-642D5504079F}" type="datetime1">
              <a:rPr lang="en-AU" smtClean="0"/>
              <a:t>5/12/2015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IN" smtClean="0"/>
              <a:t>Criticalcareindia.com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7E142-44A7-48EC-9593-19B5C3839467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DE4BE9-14B1-5A42-88C9-42798BD4E6A4}" type="datetime1">
              <a:rPr lang="en-AU" smtClean="0"/>
              <a:t>5/12/2015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IN" smtClean="0"/>
              <a:t>Criticalcareindia.com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7E142-44A7-48EC-9593-19B5C3839467}" type="slidenum">
              <a:rPr lang="en-IN" smtClean="0"/>
              <a:t>‹#›</a:t>
            </a:fld>
            <a:endParaRPr lang="en-IN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E54493CD-1DDC-874F-B736-CE41CCBFC7FC}" type="datetime1">
              <a:rPr lang="en-AU" smtClean="0"/>
              <a:t>5/12/2015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r>
              <a:rPr lang="en-IN" smtClean="0"/>
              <a:t>Criticalcareindia.com</a:t>
            </a:r>
            <a:endParaRPr lang="en-IN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577E142-44A7-48EC-9593-19B5C3839467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oleObject" Target="../embeddings/Microsoft_PowerPoint_97_-_2003_Presentation1.ppt"/><Relationship Id="rId5" Type="http://schemas.openxmlformats.org/officeDocument/2006/relationships/image" Target="../media/image15.wmf"/><Relationship Id="rId6" Type="http://schemas.openxmlformats.org/officeDocument/2006/relationships/oleObject" Target="../embeddings/oleObject2.bin"/><Relationship Id="rId7" Type="http://schemas.openxmlformats.org/officeDocument/2006/relationships/oleObject" Target="../embeddings/Microsoft_PowerPoint_97_-_2003_Presentation2.ppt"/><Relationship Id="rId8" Type="http://schemas.openxmlformats.org/officeDocument/2006/relationships/image" Target="../media/image16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IN" dirty="0" smtClean="0"/>
              <a:t>Acute Exacerbation of COPD</a:t>
            </a:r>
            <a:endParaRPr lang="en-IN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806699" y="4803247"/>
            <a:ext cx="5114778" cy="1101248"/>
          </a:xfrm>
          <a:prstGeom prst="rect">
            <a:avLst/>
          </a:prstGeom>
        </p:spPr>
        <p:txBody>
          <a:bodyPr vert="horz" lIns="45720" tIns="0" rIns="45720" bIns="0">
            <a:normAutofit/>
          </a:bodyPr>
          <a:lstStyle>
            <a:lvl1pPr marL="0" indent="0" algn="r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None/>
              <a:defRPr kumimoji="0" sz="2200" kern="1200" baseline="0">
                <a:solidFill>
                  <a:srgbClr val="FFFFFF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None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None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None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None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l"/>
            <a:r>
              <a:rPr lang="en-US" smtClean="0"/>
              <a:t>BHUSHAN S. WANKHADE</a:t>
            </a:r>
          </a:p>
          <a:p>
            <a:pPr algn="l"/>
            <a:r>
              <a:rPr lang="en-US" sz="1600" b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MD (Anesthesiology), FNB (CCM), EDICM</a:t>
            </a:r>
            <a:endParaRPr lang="en-IN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776" y="3933057"/>
            <a:ext cx="2016224" cy="2913464"/>
          </a:xfrm>
          <a:prstGeom prst="rect">
            <a:avLst/>
          </a:prstGeom>
        </p:spPr>
      </p:pic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248400" y="648139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z="1400" b="1" i="1" dirty="0">
                <a:solidFill>
                  <a:schemeClr val="bg1"/>
                </a:solidFill>
              </a:rPr>
              <a:t>Criticalcareindia.com</a:t>
            </a:r>
          </a:p>
        </p:txBody>
      </p:sp>
    </p:spTree>
    <p:extLst>
      <p:ext uri="{BB962C8B-B14F-4D97-AF65-F5344CB8AC3E}">
        <p14:creationId xmlns:p14="http://schemas.microsoft.com/office/powerpoint/2010/main" val="292825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Post </a:t>
            </a:r>
            <a:r>
              <a:rPr lang="en-US" dirty="0" err="1" smtClean="0"/>
              <a:t>extubation</a:t>
            </a:r>
            <a:r>
              <a:rPr lang="en-US" dirty="0" smtClean="0"/>
              <a:t> given intermittent NIV</a:t>
            </a:r>
          </a:p>
          <a:p>
            <a:r>
              <a:rPr lang="en-US" dirty="0"/>
              <a:t>Post </a:t>
            </a:r>
            <a:r>
              <a:rPr lang="en-US" dirty="0" err="1"/>
              <a:t>extubation</a:t>
            </a:r>
            <a:r>
              <a:rPr lang="en-US" dirty="0"/>
              <a:t> ABG-7.43/56/65/36.1 </a:t>
            </a:r>
          </a:p>
          <a:p>
            <a:r>
              <a:rPr lang="en-US" dirty="0" smtClean="0"/>
              <a:t>Shifted to HDU in evening </a:t>
            </a:r>
          </a:p>
          <a:p>
            <a:r>
              <a:rPr lang="en-US" dirty="0" smtClean="0"/>
              <a:t>Discharged in stable condition on 28/3/15 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Criticalcareindia.com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3255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Diagnosis </a:t>
            </a:r>
          </a:p>
          <a:p>
            <a:r>
              <a:rPr lang="en-US" dirty="0" smtClean="0"/>
              <a:t>COPD, exacerbation( viral), Type-2 respiratory failure </a:t>
            </a:r>
          </a:p>
          <a:p>
            <a:r>
              <a:rPr lang="en-US" dirty="0" smtClean="0"/>
              <a:t>History </a:t>
            </a:r>
          </a:p>
          <a:p>
            <a:r>
              <a:rPr lang="en-US" dirty="0" smtClean="0"/>
              <a:t>X ray</a:t>
            </a:r>
          </a:p>
          <a:p>
            <a:r>
              <a:rPr lang="en-US" dirty="0" smtClean="0"/>
              <a:t>ABG </a:t>
            </a:r>
          </a:p>
          <a:p>
            <a:r>
              <a:rPr lang="en-US" dirty="0" smtClean="0"/>
              <a:t>2DECHO </a:t>
            </a:r>
          </a:p>
          <a:p>
            <a:r>
              <a:rPr lang="en-US" dirty="0" smtClean="0"/>
              <a:t>Response to management 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Criticalcareindia.com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7418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16632"/>
            <a:ext cx="6183758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6444208" y="6165304"/>
            <a:ext cx="21864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/>
              <a:t>www.goldcopd.org.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Criticalcareindia.com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6182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Chronic Obstructive Pulmonary Disease (COPD), a </a:t>
            </a:r>
            <a:r>
              <a:rPr lang="en-IN" dirty="0" smtClean="0"/>
              <a:t>common preventable </a:t>
            </a:r>
            <a:r>
              <a:rPr lang="en-IN" dirty="0"/>
              <a:t>and treatable disease, is characterized </a:t>
            </a:r>
            <a:r>
              <a:rPr lang="en-IN" dirty="0" smtClean="0"/>
              <a:t>by persistent </a:t>
            </a:r>
            <a:r>
              <a:rPr lang="en-IN" dirty="0"/>
              <a:t>airflow limitation that is usually progressive </a:t>
            </a:r>
            <a:r>
              <a:rPr lang="en-IN" dirty="0" smtClean="0"/>
              <a:t>and associated </a:t>
            </a:r>
            <a:r>
              <a:rPr lang="en-IN" dirty="0"/>
              <a:t>with an enhanced chronic inflammatory </a:t>
            </a:r>
            <a:r>
              <a:rPr lang="en-IN" dirty="0" smtClean="0"/>
              <a:t>response in </a:t>
            </a:r>
            <a:r>
              <a:rPr lang="en-IN" dirty="0"/>
              <a:t>the airways and the lung to noxious particles or gases</a:t>
            </a:r>
            <a:r>
              <a:rPr lang="en-IN" dirty="0" smtClean="0"/>
              <a:t>.</a:t>
            </a:r>
          </a:p>
          <a:p>
            <a:endParaRPr lang="en-IN" dirty="0" smtClean="0"/>
          </a:p>
          <a:p>
            <a:r>
              <a:rPr lang="en-IN" i="1" dirty="0"/>
              <a:t>Exacerbations and comorbidities contribute to the </a:t>
            </a:r>
            <a:r>
              <a:rPr lang="en-IN" i="1" dirty="0" smtClean="0"/>
              <a:t>overall severity </a:t>
            </a:r>
            <a:r>
              <a:rPr lang="en-IN" i="1" dirty="0"/>
              <a:t>in individual patients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Criticalcareindia.com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2493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140" y="4221088"/>
            <a:ext cx="7239000" cy="2376264"/>
          </a:xfrm>
        </p:spPr>
        <p:txBody>
          <a:bodyPr>
            <a:normAutofit fontScale="85000" lnSpcReduction="20000"/>
          </a:bodyPr>
          <a:lstStyle/>
          <a:p>
            <a:pPr>
              <a:buClr>
                <a:schemeClr val="tx2"/>
              </a:buClr>
            </a:pPr>
            <a:r>
              <a:rPr lang="en-IN" dirty="0"/>
              <a:t>COPD is a leading cause of morbidity and </a:t>
            </a:r>
            <a:r>
              <a:rPr lang="en-IN" dirty="0" smtClean="0"/>
              <a:t>mortality worldwide </a:t>
            </a:r>
            <a:r>
              <a:rPr lang="en-IN" dirty="0"/>
              <a:t>and results in an economic and </a:t>
            </a:r>
            <a:r>
              <a:rPr lang="en-IN" dirty="0" smtClean="0"/>
              <a:t>social burden </a:t>
            </a:r>
            <a:r>
              <a:rPr lang="en-IN" dirty="0"/>
              <a:t>that is both substantial and </a:t>
            </a:r>
            <a:r>
              <a:rPr lang="en-IN" dirty="0" smtClean="0"/>
              <a:t>increasing</a:t>
            </a:r>
          </a:p>
          <a:p>
            <a:pPr>
              <a:buClr>
                <a:schemeClr val="tx2"/>
              </a:buClr>
            </a:pPr>
            <a:r>
              <a:rPr lang="en-US" dirty="0" smtClean="0"/>
              <a:t>Indian data#;</a:t>
            </a:r>
            <a:r>
              <a:rPr lang="en-IN" dirty="0" smtClean="0"/>
              <a:t> </a:t>
            </a:r>
            <a:r>
              <a:rPr lang="en-IN" dirty="0"/>
              <a:t>The prevalence of COPD in India </a:t>
            </a:r>
            <a:r>
              <a:rPr lang="en-IN" dirty="0" smtClean="0"/>
              <a:t>3.67</a:t>
            </a:r>
            <a:r>
              <a:rPr lang="en-IN" dirty="0"/>
              <a:t>% (4.46 and 2.86% among males and females, respectively). The estimated burden of COPD in India is about 15 million cases (males and females contributing to 9.02 and 5.75 million, respectively).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40" y="20531"/>
            <a:ext cx="7089188" cy="3984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7380312" y="6381328"/>
            <a:ext cx="15776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smtClean="0"/>
              <a:t>#INSEARCH </a:t>
            </a:r>
            <a:r>
              <a:rPr lang="en-IN" dirty="0"/>
              <a:t>II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Criticalcareindia.com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7106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310684"/>
            <a:ext cx="8967222" cy="3613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Criticalcareindia.com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0321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96" y="1844824"/>
            <a:ext cx="8897300" cy="4944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Criticalcareindia.com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4798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02404"/>
            <a:ext cx="8881361" cy="4627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Criticalcareindia.com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7556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0" i="1" dirty="0"/>
              <a:t>exacerbation of COPD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i="1" dirty="0"/>
              <a:t>An exacerbation of COPD is an acute event </a:t>
            </a:r>
            <a:r>
              <a:rPr lang="en-IN" i="1" dirty="0" smtClean="0"/>
              <a:t>characterized by </a:t>
            </a:r>
            <a:r>
              <a:rPr lang="en-IN" i="1" dirty="0"/>
              <a:t>a worsening of the patient’s respiratory symptoms that </a:t>
            </a:r>
            <a:r>
              <a:rPr lang="en-IN" i="1" dirty="0" smtClean="0"/>
              <a:t>is beyond </a:t>
            </a:r>
            <a:r>
              <a:rPr lang="en-IN" i="1" dirty="0"/>
              <a:t>normal day-to-day variations and leads to a </a:t>
            </a:r>
            <a:r>
              <a:rPr lang="en-IN" i="1" dirty="0" smtClean="0"/>
              <a:t>change in medication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Criticalcareindia.com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8882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In-hospital mortality of patients admitted for a </a:t>
            </a:r>
            <a:r>
              <a:rPr lang="en-IN" dirty="0" err="1" smtClean="0"/>
              <a:t>hypercapnic</a:t>
            </a:r>
            <a:r>
              <a:rPr lang="en-IN" dirty="0"/>
              <a:t> </a:t>
            </a:r>
            <a:r>
              <a:rPr lang="en-IN" dirty="0" smtClean="0"/>
              <a:t>exacerbation </a:t>
            </a:r>
            <a:r>
              <a:rPr lang="en-IN" dirty="0"/>
              <a:t>with acidosis is approximately </a:t>
            </a:r>
            <a:r>
              <a:rPr lang="en-IN" dirty="0" smtClean="0"/>
              <a:t>10%</a:t>
            </a:r>
            <a:endParaRPr lang="en-IN" dirty="0"/>
          </a:p>
          <a:p>
            <a:r>
              <a:rPr lang="en-IN" dirty="0"/>
              <a:t>Mortality reaches 40% at 1 year after discharge in </a:t>
            </a:r>
            <a:r>
              <a:rPr lang="en-IN" dirty="0" smtClean="0"/>
              <a:t>those needing </a:t>
            </a:r>
            <a:r>
              <a:rPr lang="en-IN" dirty="0"/>
              <a:t>mechanical </a:t>
            </a:r>
            <a:r>
              <a:rPr lang="en-IN" dirty="0" smtClean="0"/>
              <a:t>support </a:t>
            </a:r>
          </a:p>
          <a:p>
            <a:r>
              <a:rPr lang="en-IN" dirty="0"/>
              <a:t>A</a:t>
            </a:r>
            <a:r>
              <a:rPr lang="en-IN" dirty="0" smtClean="0"/>
              <a:t>ll-cause mortality 3 </a:t>
            </a:r>
            <a:r>
              <a:rPr lang="en-IN" dirty="0"/>
              <a:t>years after hospitalization is as high as </a:t>
            </a:r>
            <a:r>
              <a:rPr lang="en-IN" dirty="0" smtClean="0"/>
              <a:t>49%</a:t>
            </a:r>
            <a:endParaRPr lang="en-IN" dirty="0"/>
          </a:p>
          <a:p>
            <a:r>
              <a:rPr lang="en-IN" dirty="0"/>
              <a:t>Prevention, early detection, and prompt treatment </a:t>
            </a:r>
            <a:r>
              <a:rPr lang="en-IN" dirty="0" smtClean="0"/>
              <a:t>of exacerbations </a:t>
            </a:r>
            <a:r>
              <a:rPr lang="en-IN" dirty="0"/>
              <a:t>are vital to reduce the burden </a:t>
            </a:r>
            <a:r>
              <a:rPr lang="en-IN" dirty="0" smtClean="0"/>
              <a:t>of COPD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Criticalcareindia.com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7487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 55 </a:t>
            </a:r>
            <a:r>
              <a:rPr lang="en-US" dirty="0" err="1" smtClean="0"/>
              <a:t>yr</a:t>
            </a:r>
            <a:r>
              <a:rPr lang="en-US" dirty="0" smtClean="0"/>
              <a:t> old male, reformed smoker </a:t>
            </a:r>
          </a:p>
          <a:p>
            <a:r>
              <a:rPr lang="en-US" dirty="0" smtClean="0"/>
              <a:t>Admitted to our hospital; ER on 25/3/15 at 6.45pm </a:t>
            </a:r>
            <a:r>
              <a:rPr lang="en-IN" dirty="0" smtClean="0"/>
              <a:t>with </a:t>
            </a:r>
          </a:p>
          <a:p>
            <a:r>
              <a:rPr lang="en-US" dirty="0" smtClean="0"/>
              <a:t>Fever high gr</a:t>
            </a:r>
          </a:p>
          <a:p>
            <a:r>
              <a:rPr lang="en-US" dirty="0" smtClean="0"/>
              <a:t>Cough with expectoration </a:t>
            </a:r>
          </a:p>
          <a:p>
            <a:r>
              <a:rPr lang="en-US" dirty="0" smtClean="0"/>
              <a:t>Breathing difficulty </a:t>
            </a:r>
          </a:p>
          <a:p>
            <a:r>
              <a:rPr lang="en-US" dirty="0" smtClean="0"/>
              <a:t>Altered mental status since 1 day </a:t>
            </a:r>
          </a:p>
          <a:p>
            <a:r>
              <a:rPr lang="en-US" dirty="0" smtClean="0"/>
              <a:t>No H/O recent travel, exposure to crowd </a:t>
            </a:r>
          </a:p>
          <a:p>
            <a:r>
              <a:rPr lang="en-US" dirty="0" smtClean="0"/>
              <a:t>No H/O chest pain, palpitations, limb swelling, decreased urine output </a:t>
            </a:r>
          </a:p>
          <a:p>
            <a:r>
              <a:rPr lang="en-US" dirty="0" smtClean="0"/>
              <a:t>No H/O weakness in part of body </a:t>
            </a:r>
          </a:p>
          <a:p>
            <a:endParaRPr lang="en-US" dirty="0" smtClean="0"/>
          </a:p>
        </p:txBody>
      </p:sp>
      <p:sp>
        <p:nvSpPr>
          <p:cNvPr id="4" name="Right Bracket 3"/>
          <p:cNvSpPr/>
          <p:nvPr/>
        </p:nvSpPr>
        <p:spPr>
          <a:xfrm>
            <a:off x="5274956" y="2675374"/>
            <a:ext cx="288032" cy="1296144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5724128" y="3092613"/>
            <a:ext cx="19607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Since 3 days </a:t>
            </a:r>
            <a:endParaRPr lang="en-IN" sz="24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Criticalcareindia.com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0081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 of exacerbation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Respiratory</a:t>
            </a:r>
            <a:r>
              <a:rPr lang="en-IN" dirty="0"/>
              <a:t> </a:t>
            </a:r>
            <a:r>
              <a:rPr lang="en-IN" dirty="0" smtClean="0"/>
              <a:t>tract </a:t>
            </a:r>
            <a:r>
              <a:rPr lang="en-IN" dirty="0"/>
              <a:t>infections (viral or bacterial</a:t>
            </a:r>
            <a:r>
              <a:rPr lang="en-IN" dirty="0" smtClean="0"/>
              <a:t>).</a:t>
            </a:r>
          </a:p>
          <a:p>
            <a:r>
              <a:rPr lang="en-IN" dirty="0" smtClean="0"/>
              <a:t>Air </a:t>
            </a:r>
            <a:r>
              <a:rPr lang="en-IN" dirty="0"/>
              <a:t>pollution </a:t>
            </a:r>
            <a:r>
              <a:rPr lang="en-IN" dirty="0" smtClean="0"/>
              <a:t> </a:t>
            </a:r>
          </a:p>
          <a:p>
            <a:r>
              <a:rPr lang="en-IN" dirty="0"/>
              <a:t>A</a:t>
            </a:r>
            <a:r>
              <a:rPr lang="en-IN" dirty="0" smtClean="0"/>
              <a:t>bout </a:t>
            </a:r>
            <a:r>
              <a:rPr lang="en-IN" dirty="0"/>
              <a:t>one-third </a:t>
            </a:r>
            <a:r>
              <a:rPr lang="en-IN" dirty="0" smtClean="0"/>
              <a:t>of patients cause is unknown  </a:t>
            </a:r>
            <a:endParaRPr lang="en-IN" dirty="0"/>
          </a:p>
          <a:p>
            <a:pPr marL="0" indent="0">
              <a:buNone/>
            </a:pP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Criticalcareindia.com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5233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DD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800" dirty="0" smtClean="0"/>
              <a:t>Pneumonia,</a:t>
            </a:r>
          </a:p>
          <a:p>
            <a:r>
              <a:rPr lang="en-IN" sz="2800" dirty="0" smtClean="0"/>
              <a:t>Pulmonary embolism, </a:t>
            </a:r>
          </a:p>
          <a:p>
            <a:r>
              <a:rPr lang="en-IN" sz="2800" dirty="0" smtClean="0"/>
              <a:t>Congestive heart failure, </a:t>
            </a:r>
          </a:p>
          <a:p>
            <a:r>
              <a:rPr lang="en-IN" sz="2800" dirty="0" smtClean="0"/>
              <a:t>Cardiac arrhythmia, </a:t>
            </a:r>
          </a:p>
          <a:p>
            <a:r>
              <a:rPr lang="en-IN" sz="2800" dirty="0" smtClean="0"/>
              <a:t>Pneumothorax, </a:t>
            </a:r>
          </a:p>
          <a:p>
            <a:r>
              <a:rPr lang="en-IN" sz="2800" dirty="0" smtClean="0"/>
              <a:t>Pleural effusion</a:t>
            </a:r>
            <a:endParaRPr lang="en-IN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Criticalcareindia.com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6824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ASSESSMENT</a:t>
            </a:r>
            <a:endParaRPr lang="en-IN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69421"/>
            <a:ext cx="7488832" cy="53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Criticalcareindia.com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2707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Investigation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i="1" dirty="0"/>
              <a:t>Pulse </a:t>
            </a:r>
            <a:r>
              <a:rPr lang="en-IN" i="1" dirty="0" err="1" smtClean="0"/>
              <a:t>oximetry</a:t>
            </a:r>
            <a:r>
              <a:rPr lang="en-IN" i="1" dirty="0" smtClean="0"/>
              <a:t>/ </a:t>
            </a:r>
            <a:r>
              <a:rPr lang="en-IN" dirty="0" smtClean="0"/>
              <a:t>arterial </a:t>
            </a:r>
            <a:r>
              <a:rPr lang="en-IN" dirty="0"/>
              <a:t>blood gases </a:t>
            </a:r>
          </a:p>
          <a:p>
            <a:r>
              <a:rPr lang="en-IN" i="1" dirty="0" smtClean="0"/>
              <a:t>Chest radiographs</a:t>
            </a:r>
            <a:endParaRPr lang="en-IN" dirty="0"/>
          </a:p>
          <a:p>
            <a:r>
              <a:rPr lang="en-IN" i="1" dirty="0" smtClean="0"/>
              <a:t>ECG </a:t>
            </a:r>
            <a:endParaRPr lang="en-IN" dirty="0"/>
          </a:p>
          <a:p>
            <a:r>
              <a:rPr lang="en-US" dirty="0" smtClean="0"/>
              <a:t>Complete blood count </a:t>
            </a:r>
          </a:p>
          <a:p>
            <a:r>
              <a:rPr lang="en-US" dirty="0" smtClean="0"/>
              <a:t>Biochemistry </a:t>
            </a:r>
          </a:p>
          <a:p>
            <a:r>
              <a:rPr lang="en-US" dirty="0" smtClean="0"/>
              <a:t>Blood/sputum culture </a:t>
            </a:r>
          </a:p>
          <a:p>
            <a:r>
              <a:rPr lang="en-IN" dirty="0" err="1" smtClean="0">
                <a:solidFill>
                  <a:srgbClr val="FF0000"/>
                </a:solidFill>
              </a:rPr>
              <a:t>Spirometry</a:t>
            </a:r>
            <a:r>
              <a:rPr lang="en-IN" dirty="0" smtClean="0">
                <a:solidFill>
                  <a:srgbClr val="FF0000"/>
                </a:solidFill>
              </a:rPr>
              <a:t> </a:t>
            </a:r>
            <a:r>
              <a:rPr lang="en-IN" dirty="0">
                <a:solidFill>
                  <a:srgbClr val="FF0000"/>
                </a:solidFill>
              </a:rPr>
              <a:t>is not recommended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Criticalcareindia.com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1118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11" y="-243408"/>
            <a:ext cx="7239000" cy="1143000"/>
          </a:xfrm>
        </p:spPr>
        <p:txBody>
          <a:bodyPr/>
          <a:lstStyle/>
          <a:p>
            <a:r>
              <a:rPr lang="en-US" dirty="0" smtClean="0"/>
              <a:t>Management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011" y="908720"/>
            <a:ext cx="7239000" cy="4846320"/>
          </a:xfrm>
        </p:spPr>
        <p:txBody>
          <a:bodyPr/>
          <a:lstStyle/>
          <a:p>
            <a:r>
              <a:rPr lang="en-IN" b="1" dirty="0"/>
              <a:t>Treatment </a:t>
            </a:r>
            <a:r>
              <a:rPr lang="en-IN" b="1" dirty="0" smtClean="0"/>
              <a:t>Setting; </a:t>
            </a:r>
            <a:r>
              <a:rPr lang="en-IN" dirty="0" smtClean="0"/>
              <a:t>outpatient </a:t>
            </a:r>
            <a:r>
              <a:rPr lang="en-IN" dirty="0"/>
              <a:t>or inpatient </a:t>
            </a:r>
            <a:r>
              <a:rPr lang="en-IN" dirty="0" smtClean="0"/>
              <a:t>setting</a:t>
            </a:r>
          </a:p>
          <a:p>
            <a:r>
              <a:rPr lang="en-IN" dirty="0"/>
              <a:t>More </a:t>
            </a:r>
            <a:r>
              <a:rPr lang="en-IN" dirty="0" smtClean="0"/>
              <a:t>than 80</a:t>
            </a:r>
            <a:r>
              <a:rPr lang="en-IN" dirty="0"/>
              <a:t>% of exacerbations can be managed on an </a:t>
            </a:r>
            <a:r>
              <a:rPr lang="en-IN" dirty="0" smtClean="0"/>
              <a:t>outpatient basis</a:t>
            </a:r>
            <a:endParaRPr lang="en-IN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08919"/>
            <a:ext cx="7344816" cy="3954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Criticalcareindia.com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05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Indication of </a:t>
            </a:r>
            <a:r>
              <a:rPr lang="en-US" dirty="0" err="1" smtClean="0"/>
              <a:t>icu</a:t>
            </a:r>
            <a:r>
              <a:rPr lang="en-US" dirty="0" smtClean="0"/>
              <a:t> admission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dirty="0"/>
              <a:t>Severe </a:t>
            </a:r>
            <a:r>
              <a:rPr lang="en-IN" dirty="0" err="1"/>
              <a:t>dyspnea</a:t>
            </a:r>
            <a:r>
              <a:rPr lang="en-IN" dirty="0"/>
              <a:t> that responds inadequately to initial </a:t>
            </a:r>
            <a:r>
              <a:rPr lang="en-IN" dirty="0" smtClean="0"/>
              <a:t>emergency therapy</a:t>
            </a:r>
            <a:endParaRPr lang="en-IN" dirty="0"/>
          </a:p>
          <a:p>
            <a:r>
              <a:rPr lang="en-IN" dirty="0" smtClean="0"/>
              <a:t>Changes </a:t>
            </a:r>
            <a:r>
              <a:rPr lang="en-IN" dirty="0"/>
              <a:t>in mental status (confusion, lethargy, coma)</a:t>
            </a:r>
          </a:p>
          <a:p>
            <a:r>
              <a:rPr lang="en-IN" dirty="0" smtClean="0"/>
              <a:t>Persistent </a:t>
            </a:r>
            <a:r>
              <a:rPr lang="en-IN" dirty="0"/>
              <a:t>or worsening hypoxemia (PaO2 &lt; 5.3 </a:t>
            </a:r>
            <a:r>
              <a:rPr lang="en-IN" dirty="0" err="1"/>
              <a:t>kPa</a:t>
            </a:r>
            <a:r>
              <a:rPr lang="en-IN" dirty="0"/>
              <a:t>, 40 mmHg</a:t>
            </a:r>
            <a:r>
              <a:rPr lang="en-IN" dirty="0" smtClean="0"/>
              <a:t>)</a:t>
            </a:r>
            <a:endParaRPr lang="en-IN" dirty="0"/>
          </a:p>
          <a:p>
            <a:r>
              <a:rPr lang="en-IN" dirty="0"/>
              <a:t>S</a:t>
            </a:r>
            <a:r>
              <a:rPr lang="en-IN" dirty="0" smtClean="0"/>
              <a:t>evere/worsening </a:t>
            </a:r>
            <a:r>
              <a:rPr lang="en-IN" dirty="0"/>
              <a:t>respiratory acidosis (pH &lt; 7.25) despite </a:t>
            </a:r>
            <a:r>
              <a:rPr lang="en-IN" dirty="0" smtClean="0"/>
              <a:t>supplemental oxygen </a:t>
            </a:r>
            <a:r>
              <a:rPr lang="en-IN" dirty="0"/>
              <a:t>and </a:t>
            </a:r>
            <a:r>
              <a:rPr lang="en-IN" dirty="0" err="1"/>
              <a:t>noninvasive</a:t>
            </a:r>
            <a:r>
              <a:rPr lang="en-IN" dirty="0"/>
              <a:t> ventilation</a:t>
            </a:r>
          </a:p>
          <a:p>
            <a:r>
              <a:rPr lang="en-IN" dirty="0" smtClean="0"/>
              <a:t>Need </a:t>
            </a:r>
            <a:r>
              <a:rPr lang="en-IN" dirty="0"/>
              <a:t>for invasive mechanical ventilation</a:t>
            </a:r>
          </a:p>
          <a:p>
            <a:r>
              <a:rPr lang="en-IN" dirty="0" smtClean="0"/>
              <a:t>Hemodynamic </a:t>
            </a:r>
            <a:r>
              <a:rPr lang="en-IN" dirty="0"/>
              <a:t>instability—need for vasopressors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Criticalcareindia.com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9759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Pharmacologic 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b="1" dirty="0" smtClean="0"/>
              <a:t>Bronchodilators</a:t>
            </a:r>
          </a:p>
          <a:p>
            <a:r>
              <a:rPr lang="en-IN" b="1" i="1" dirty="0"/>
              <a:t>Short-acting Bronchodilators. </a:t>
            </a:r>
            <a:r>
              <a:rPr lang="en-IN" dirty="0"/>
              <a:t>Although </a:t>
            </a:r>
            <a:r>
              <a:rPr lang="en-IN" dirty="0" smtClean="0"/>
              <a:t>there are </a:t>
            </a:r>
            <a:r>
              <a:rPr lang="en-IN" dirty="0"/>
              <a:t>no controlled trials, short-acting inhaled </a:t>
            </a:r>
            <a:r>
              <a:rPr lang="en-IN" dirty="0" smtClean="0"/>
              <a:t>beta2- agonists </a:t>
            </a:r>
            <a:r>
              <a:rPr lang="en-IN" dirty="0"/>
              <a:t>with or without short-acting </a:t>
            </a:r>
            <a:r>
              <a:rPr lang="en-IN" dirty="0" err="1" smtClean="0"/>
              <a:t>anticholinergics</a:t>
            </a:r>
            <a:r>
              <a:rPr lang="en-IN" dirty="0"/>
              <a:t> </a:t>
            </a:r>
            <a:r>
              <a:rPr lang="en-IN" dirty="0" smtClean="0"/>
              <a:t>are </a:t>
            </a:r>
            <a:r>
              <a:rPr lang="en-IN" dirty="0"/>
              <a:t>usually the preferred bronchodilators for </a:t>
            </a:r>
            <a:r>
              <a:rPr lang="en-IN" dirty="0" smtClean="0"/>
              <a:t>treatment </a:t>
            </a:r>
            <a:r>
              <a:rPr lang="en-IN" dirty="0"/>
              <a:t>of an </a:t>
            </a:r>
            <a:r>
              <a:rPr lang="en-IN" dirty="0" smtClean="0"/>
              <a:t>exacerbation </a:t>
            </a:r>
            <a:r>
              <a:rPr lang="en-IN" dirty="0"/>
              <a:t>(</a:t>
            </a:r>
            <a:r>
              <a:rPr lang="en-IN" b="1" dirty="0"/>
              <a:t>Evidence C</a:t>
            </a:r>
            <a:r>
              <a:rPr lang="en-IN" dirty="0" smtClean="0"/>
              <a:t>).</a:t>
            </a:r>
          </a:p>
          <a:p>
            <a:r>
              <a:rPr lang="en-US" dirty="0" smtClean="0"/>
              <a:t>No evidence for long acting bronchodilators </a:t>
            </a:r>
          </a:p>
          <a:p>
            <a:r>
              <a:rPr lang="en-US" dirty="0" smtClean="0"/>
              <a:t>No evidence for inhaled steroids </a:t>
            </a:r>
            <a:endParaRPr lang="en-IN" dirty="0"/>
          </a:p>
          <a:p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Criticalcareindia.com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117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No significant </a:t>
            </a:r>
            <a:r>
              <a:rPr lang="en-IN" dirty="0"/>
              <a:t>differences in FEV1 between </a:t>
            </a:r>
            <a:r>
              <a:rPr lang="en-IN" dirty="0" smtClean="0"/>
              <a:t>metered-dose inhalers </a:t>
            </a:r>
            <a:r>
              <a:rPr lang="en-IN" dirty="0"/>
              <a:t>(with or without a spacer device) and </a:t>
            </a:r>
            <a:r>
              <a:rPr lang="en-IN" dirty="0" smtClean="0"/>
              <a:t>nebulizers</a:t>
            </a:r>
          </a:p>
          <a:p>
            <a:r>
              <a:rPr lang="en-IN" dirty="0"/>
              <a:t>Intravenous </a:t>
            </a:r>
            <a:r>
              <a:rPr lang="en-IN" dirty="0" err="1"/>
              <a:t>methylxanthines</a:t>
            </a:r>
            <a:r>
              <a:rPr lang="en-IN" dirty="0"/>
              <a:t> (theophylline </a:t>
            </a:r>
            <a:r>
              <a:rPr lang="en-IN" dirty="0" smtClean="0"/>
              <a:t>or aminophylline</a:t>
            </a:r>
            <a:r>
              <a:rPr lang="en-IN" dirty="0"/>
              <a:t>) are considered second-line therapy, </a:t>
            </a:r>
            <a:r>
              <a:rPr lang="en-IN" dirty="0" smtClean="0"/>
              <a:t>only to </a:t>
            </a:r>
            <a:r>
              <a:rPr lang="en-IN" dirty="0"/>
              <a:t>be used in selected cases when there is </a:t>
            </a:r>
            <a:r>
              <a:rPr lang="en-IN" dirty="0" smtClean="0"/>
              <a:t>insufficient response </a:t>
            </a:r>
            <a:r>
              <a:rPr lang="en-IN" dirty="0"/>
              <a:t>to short-acting </a:t>
            </a:r>
            <a:r>
              <a:rPr lang="en-IN" dirty="0" smtClean="0"/>
              <a:t>bronchodilators(</a:t>
            </a:r>
            <a:r>
              <a:rPr lang="en-IN" b="1" dirty="0" smtClean="0"/>
              <a:t>Evidence B</a:t>
            </a:r>
            <a:r>
              <a:rPr lang="en-IN" dirty="0" smtClean="0"/>
              <a:t>).</a:t>
            </a:r>
          </a:p>
          <a:p>
            <a:r>
              <a:rPr lang="en-US" dirty="0" smtClean="0"/>
              <a:t>Drugs and doses 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Criticalcareindia.com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163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Corticosteroids </a:t>
            </a:r>
          </a:p>
          <a:p>
            <a:r>
              <a:rPr lang="en-IN" dirty="0" smtClean="0"/>
              <a:t>systemic </a:t>
            </a:r>
            <a:r>
              <a:rPr lang="en-IN" dirty="0"/>
              <a:t>corticosteroids in </a:t>
            </a:r>
            <a:r>
              <a:rPr lang="en-IN" dirty="0" smtClean="0"/>
              <a:t>COPD exacerbations </a:t>
            </a:r>
            <a:r>
              <a:rPr lang="en-IN" dirty="0"/>
              <a:t>shorten recovery time, improve lung </a:t>
            </a:r>
            <a:r>
              <a:rPr lang="en-IN" dirty="0" smtClean="0"/>
              <a:t>function (FEV1</a:t>
            </a:r>
            <a:r>
              <a:rPr lang="en-IN" dirty="0"/>
              <a:t>) and arterial hypoxemia (</a:t>
            </a:r>
            <a:r>
              <a:rPr lang="en-IN" dirty="0" smtClean="0"/>
              <a:t>PaO2)(</a:t>
            </a:r>
            <a:r>
              <a:rPr lang="en-IN" b="1" dirty="0" smtClean="0"/>
              <a:t>Evidence</a:t>
            </a:r>
            <a:r>
              <a:rPr lang="en-IN" b="1" dirty="0"/>
              <a:t> </a:t>
            </a:r>
            <a:r>
              <a:rPr lang="en-IN" b="1" dirty="0" smtClean="0"/>
              <a:t>A</a:t>
            </a:r>
            <a:r>
              <a:rPr lang="en-IN" dirty="0" smtClean="0"/>
              <a:t>)</a:t>
            </a:r>
          </a:p>
          <a:p>
            <a:r>
              <a:rPr lang="en-IN" dirty="0"/>
              <a:t>R</a:t>
            </a:r>
            <a:r>
              <a:rPr lang="en-IN" dirty="0" smtClean="0"/>
              <a:t>educe </a:t>
            </a:r>
            <a:r>
              <a:rPr lang="en-IN" dirty="0"/>
              <a:t>the risk of early relapse, </a:t>
            </a:r>
            <a:r>
              <a:rPr lang="en-IN" dirty="0" smtClean="0"/>
              <a:t>treatment failure, </a:t>
            </a:r>
            <a:r>
              <a:rPr lang="en-IN" dirty="0"/>
              <a:t>and length of hospital </a:t>
            </a:r>
            <a:r>
              <a:rPr lang="en-IN" dirty="0" smtClean="0"/>
              <a:t>stay. </a:t>
            </a:r>
          </a:p>
          <a:p>
            <a:r>
              <a:rPr lang="en-IN" dirty="0" smtClean="0"/>
              <a:t>A </a:t>
            </a:r>
            <a:r>
              <a:rPr lang="en-IN" dirty="0"/>
              <a:t>dose </a:t>
            </a:r>
            <a:r>
              <a:rPr lang="en-IN" dirty="0" smtClean="0"/>
              <a:t>of 40 </a:t>
            </a:r>
            <a:r>
              <a:rPr lang="en-IN" dirty="0"/>
              <a:t>mg prednisone per day for 5 days is </a:t>
            </a:r>
            <a:r>
              <a:rPr lang="en-IN" dirty="0" smtClean="0"/>
              <a:t>recommended (</a:t>
            </a:r>
            <a:r>
              <a:rPr lang="en-IN" b="1" dirty="0" smtClean="0"/>
              <a:t>Evidence B)</a:t>
            </a:r>
          </a:p>
          <a:p>
            <a:r>
              <a:rPr lang="en-US" b="1" dirty="0" smtClean="0"/>
              <a:t>1mg prednisone=1mg </a:t>
            </a:r>
            <a:r>
              <a:rPr lang="en-US" b="1" dirty="0" err="1" smtClean="0"/>
              <a:t>methylprednisone</a:t>
            </a:r>
            <a:r>
              <a:rPr lang="en-US" b="1" dirty="0" smtClean="0"/>
              <a:t>=5mg hydrocortisone 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Criticalcareindia.com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3441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 smtClean="0"/>
              <a:t>Antibiotics </a:t>
            </a:r>
          </a:p>
          <a:p>
            <a:r>
              <a:rPr lang="en-IN" dirty="0"/>
              <a:t>A</a:t>
            </a:r>
            <a:r>
              <a:rPr lang="en-IN" dirty="0" smtClean="0"/>
              <a:t>ntibiotics </a:t>
            </a:r>
            <a:r>
              <a:rPr lang="en-IN" dirty="0"/>
              <a:t>should be given to </a:t>
            </a:r>
            <a:r>
              <a:rPr lang="en-IN" dirty="0" smtClean="0"/>
              <a:t>patients with </a:t>
            </a:r>
            <a:r>
              <a:rPr lang="en-IN" dirty="0"/>
              <a:t>exacerbations of COPD who have three </a:t>
            </a:r>
            <a:r>
              <a:rPr lang="en-IN" dirty="0" smtClean="0"/>
              <a:t>cardinal symptoms </a:t>
            </a:r>
            <a:r>
              <a:rPr lang="en-IN" dirty="0"/>
              <a:t>– increase in </a:t>
            </a:r>
            <a:r>
              <a:rPr lang="en-IN" dirty="0" err="1"/>
              <a:t>dyspnea</a:t>
            </a:r>
            <a:r>
              <a:rPr lang="en-IN" dirty="0"/>
              <a:t>, sputum volume, </a:t>
            </a:r>
            <a:r>
              <a:rPr lang="en-IN" dirty="0" smtClean="0"/>
              <a:t>and sputum </a:t>
            </a:r>
            <a:r>
              <a:rPr lang="en-IN" dirty="0"/>
              <a:t>purulence (</a:t>
            </a:r>
            <a:r>
              <a:rPr lang="en-IN" b="1" dirty="0"/>
              <a:t>Evidence </a:t>
            </a:r>
            <a:r>
              <a:rPr lang="en-IN" b="1" dirty="0" smtClean="0"/>
              <a:t>B</a:t>
            </a:r>
            <a:r>
              <a:rPr lang="en-IN" dirty="0" smtClean="0"/>
              <a:t>) </a:t>
            </a:r>
          </a:p>
          <a:p>
            <a:r>
              <a:rPr lang="en-IN" dirty="0"/>
              <a:t>H</a:t>
            </a:r>
            <a:r>
              <a:rPr lang="en-IN" dirty="0" smtClean="0"/>
              <a:t>ave </a:t>
            </a:r>
            <a:r>
              <a:rPr lang="en-IN" dirty="0"/>
              <a:t>two of the </a:t>
            </a:r>
            <a:r>
              <a:rPr lang="en-IN" dirty="0" smtClean="0"/>
              <a:t>cardinal symptoms</a:t>
            </a:r>
            <a:r>
              <a:rPr lang="en-IN" dirty="0"/>
              <a:t>, if increased purulence of sputum is one </a:t>
            </a:r>
            <a:r>
              <a:rPr lang="en-IN" dirty="0" smtClean="0"/>
              <a:t>of the </a:t>
            </a:r>
            <a:r>
              <a:rPr lang="en-IN" dirty="0"/>
              <a:t>two symptoms (</a:t>
            </a:r>
            <a:r>
              <a:rPr lang="en-IN" b="1" dirty="0"/>
              <a:t>Evidence C</a:t>
            </a:r>
            <a:r>
              <a:rPr lang="en-IN" dirty="0" smtClean="0"/>
              <a:t>)</a:t>
            </a:r>
          </a:p>
          <a:p>
            <a:r>
              <a:rPr lang="en-IN" dirty="0"/>
              <a:t>R</a:t>
            </a:r>
            <a:r>
              <a:rPr lang="en-IN" dirty="0" smtClean="0"/>
              <a:t>equire mechanical ventilation </a:t>
            </a:r>
            <a:r>
              <a:rPr lang="en-IN" dirty="0"/>
              <a:t>(invasive or </a:t>
            </a:r>
            <a:r>
              <a:rPr lang="en-IN" dirty="0" err="1"/>
              <a:t>noninvasive</a:t>
            </a:r>
            <a:r>
              <a:rPr lang="en-IN" dirty="0"/>
              <a:t>) (</a:t>
            </a:r>
            <a:r>
              <a:rPr lang="en-IN" b="1" dirty="0"/>
              <a:t>Evidence </a:t>
            </a:r>
            <a:r>
              <a:rPr lang="en-IN" b="1" dirty="0" smtClean="0"/>
              <a:t>B</a:t>
            </a:r>
            <a:r>
              <a:rPr lang="en-IN" dirty="0" smtClean="0"/>
              <a:t>)</a:t>
            </a:r>
            <a:endParaRPr lang="en-IN" dirty="0"/>
          </a:p>
          <a:p>
            <a:r>
              <a:rPr lang="en-IN" dirty="0"/>
              <a:t>The recommended length of antibiotic therapy is </a:t>
            </a:r>
            <a:r>
              <a:rPr lang="en-IN" dirty="0" smtClean="0"/>
              <a:t>usually 5-10 </a:t>
            </a:r>
            <a:r>
              <a:rPr lang="en-IN" dirty="0"/>
              <a:t>days (</a:t>
            </a:r>
            <a:r>
              <a:rPr lang="en-IN" b="1" dirty="0"/>
              <a:t>Evidence D</a:t>
            </a:r>
            <a:r>
              <a:rPr lang="en-IN" dirty="0"/>
              <a:t>).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Criticalcareindia.com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2485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evaluation </a:t>
            </a:r>
          </a:p>
          <a:p>
            <a:r>
              <a:rPr lang="en-US" dirty="0" smtClean="0"/>
              <a:t>Vitals stable, SpO2-95% on low flow O2</a:t>
            </a:r>
          </a:p>
          <a:p>
            <a:r>
              <a:rPr lang="en-US" dirty="0" smtClean="0"/>
              <a:t>CVS-NAD </a:t>
            </a:r>
          </a:p>
          <a:p>
            <a:r>
              <a:rPr lang="en-US" dirty="0" smtClean="0"/>
              <a:t>RS- B/L wheezing present </a:t>
            </a:r>
          </a:p>
          <a:p>
            <a:r>
              <a:rPr lang="en-US" dirty="0" smtClean="0"/>
              <a:t>CNS- GCS-E1, M3, V1(5/15)</a:t>
            </a:r>
          </a:p>
          <a:p>
            <a:r>
              <a:rPr lang="en-US" dirty="0" smtClean="0"/>
              <a:t>ABG(at 7.07PM) 7.13/108.7/82/24.3 </a:t>
            </a:r>
          </a:p>
          <a:p>
            <a:r>
              <a:rPr lang="en-US" dirty="0" smtClean="0"/>
              <a:t>So he was treated with bronchodilators, </a:t>
            </a:r>
            <a:r>
              <a:rPr lang="en-US" dirty="0" err="1" smtClean="0"/>
              <a:t>BiPAP</a:t>
            </a:r>
            <a:r>
              <a:rPr lang="en-US" dirty="0" smtClean="0"/>
              <a:t> support </a:t>
            </a:r>
          </a:p>
          <a:p>
            <a:r>
              <a:rPr lang="en-US" dirty="0" smtClean="0"/>
              <a:t>All routine investigations, X-ray chest, ECG, blood culture, CUE  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Criticalcareindia.com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5078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4"/>
            <a:ext cx="6696744" cy="5725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699792" y="6211669"/>
            <a:ext cx="54743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Canadian </a:t>
            </a:r>
            <a:r>
              <a:rPr lang="en-US" dirty="0" err="1"/>
              <a:t>respir</a:t>
            </a:r>
            <a:r>
              <a:rPr lang="en-US" dirty="0"/>
              <a:t> j 10.3B-32B;2003 </a:t>
            </a:r>
          </a:p>
          <a:p>
            <a:r>
              <a:rPr lang="en-IN" dirty="0"/>
              <a:t>Lung India • </a:t>
            </a:r>
            <a:r>
              <a:rPr lang="en-IN" dirty="0" err="1"/>
              <a:t>Vol</a:t>
            </a:r>
            <a:r>
              <a:rPr lang="en-IN" dirty="0"/>
              <a:t> 30 • Issue 3 • Jul - Sep 2013 </a:t>
            </a:r>
          </a:p>
        </p:txBody>
      </p:sp>
      <p:sp>
        <p:nvSpPr>
          <p:cNvPr id="6" name="Left Arrow 5"/>
          <p:cNvSpPr/>
          <p:nvPr/>
        </p:nvSpPr>
        <p:spPr>
          <a:xfrm>
            <a:off x="6743360" y="565090"/>
            <a:ext cx="2160240" cy="181789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Beta lactam or </a:t>
            </a:r>
            <a:r>
              <a:rPr lang="en-US" dirty="0" smtClean="0"/>
              <a:t>Macrolide </a:t>
            </a:r>
            <a:r>
              <a:rPr lang="en-US" dirty="0"/>
              <a:t>or FQ</a:t>
            </a:r>
            <a:r>
              <a:rPr lang="en-IN" dirty="0"/>
              <a:t> </a:t>
            </a:r>
          </a:p>
        </p:txBody>
      </p:sp>
      <p:sp>
        <p:nvSpPr>
          <p:cNvPr id="7" name="Left Arrow 6"/>
          <p:cNvSpPr/>
          <p:nvPr/>
        </p:nvSpPr>
        <p:spPr>
          <a:xfrm>
            <a:off x="6680869" y="2492896"/>
            <a:ext cx="2366149" cy="20882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Beta lactam lactamase inhibitor + Macrolide or FQ </a:t>
            </a:r>
            <a:endParaRPr lang="en-IN" dirty="0"/>
          </a:p>
        </p:txBody>
      </p:sp>
      <p:sp>
        <p:nvSpPr>
          <p:cNvPr id="8" name="Left Arrow 7"/>
          <p:cNvSpPr/>
          <p:nvPr/>
        </p:nvSpPr>
        <p:spPr>
          <a:xfrm>
            <a:off x="6743360" y="5013176"/>
            <a:ext cx="2160240" cy="152165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Anti </a:t>
            </a:r>
            <a:r>
              <a:rPr lang="en-US" dirty="0" err="1" smtClean="0"/>
              <a:t>pseudomonal</a:t>
            </a:r>
            <a:r>
              <a:rPr lang="en-US" dirty="0" smtClean="0"/>
              <a:t> </a:t>
            </a:r>
            <a:endParaRPr lang="en-IN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Criticalcareindia.com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132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i="1" dirty="0"/>
              <a:t>Adjunct </a:t>
            </a:r>
            <a:r>
              <a:rPr lang="en-IN" i="1" dirty="0" smtClean="0"/>
              <a:t>Therapies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Monitor fluid balance and </a:t>
            </a:r>
            <a:r>
              <a:rPr lang="en-IN" dirty="0" smtClean="0"/>
              <a:t>nutrition</a:t>
            </a:r>
          </a:p>
          <a:p>
            <a:r>
              <a:rPr lang="en-IN" dirty="0" smtClean="0"/>
              <a:t>Consider </a:t>
            </a:r>
            <a:r>
              <a:rPr lang="en-IN" dirty="0"/>
              <a:t>subcutaneous heparin or low molecular weight heparin</a:t>
            </a:r>
          </a:p>
          <a:p>
            <a:r>
              <a:rPr lang="en-IN" dirty="0" smtClean="0"/>
              <a:t>Identify </a:t>
            </a:r>
            <a:r>
              <a:rPr lang="en-IN" dirty="0"/>
              <a:t>and treat associated conditions (e.g., heart </a:t>
            </a:r>
            <a:r>
              <a:rPr lang="en-IN" dirty="0" smtClean="0"/>
              <a:t>failure, arrhythmias</a:t>
            </a:r>
            <a:r>
              <a:rPr lang="en-IN" dirty="0"/>
              <a:t>)</a:t>
            </a:r>
          </a:p>
          <a:p>
            <a:r>
              <a:rPr lang="en-IN" dirty="0" smtClean="0"/>
              <a:t>Closely </a:t>
            </a:r>
            <a:r>
              <a:rPr lang="en-IN" dirty="0"/>
              <a:t>monitor condition of the patient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Criticalcareindia.com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3151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Respiratory Support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b="1" i="1" dirty="0"/>
              <a:t>Oxygen therapy. </a:t>
            </a:r>
            <a:endParaRPr lang="en-IN" b="1" i="1" dirty="0" smtClean="0"/>
          </a:p>
          <a:p>
            <a:r>
              <a:rPr lang="en-IN" dirty="0" smtClean="0"/>
              <a:t>This </a:t>
            </a:r>
            <a:r>
              <a:rPr lang="en-IN" dirty="0"/>
              <a:t>is a key component of </a:t>
            </a:r>
            <a:r>
              <a:rPr lang="en-IN" dirty="0" smtClean="0"/>
              <a:t>hospital treatment </a:t>
            </a:r>
            <a:r>
              <a:rPr lang="en-IN" dirty="0"/>
              <a:t>of an exacerbation. </a:t>
            </a:r>
            <a:endParaRPr lang="en-IN" dirty="0" smtClean="0"/>
          </a:p>
          <a:p>
            <a:r>
              <a:rPr lang="en-IN" dirty="0" smtClean="0"/>
              <a:t>Supplemental </a:t>
            </a:r>
            <a:r>
              <a:rPr lang="en-IN" dirty="0"/>
              <a:t>oxygen </a:t>
            </a:r>
            <a:r>
              <a:rPr lang="en-IN" dirty="0" smtClean="0"/>
              <a:t>should be </a:t>
            </a:r>
            <a:r>
              <a:rPr lang="en-IN" dirty="0"/>
              <a:t>titrated to improve the patient’s hypoxemia with a </a:t>
            </a:r>
            <a:r>
              <a:rPr lang="en-IN" dirty="0" smtClean="0"/>
              <a:t>target saturation </a:t>
            </a:r>
            <a:r>
              <a:rPr lang="en-IN" dirty="0"/>
              <a:t>of </a:t>
            </a:r>
            <a:r>
              <a:rPr lang="en-IN" dirty="0" smtClean="0"/>
              <a:t>88-92%.</a:t>
            </a:r>
          </a:p>
          <a:p>
            <a:r>
              <a:rPr lang="en-US" dirty="0" smtClean="0"/>
              <a:t>Monitor ABG 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Criticalcareindia.com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7597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i="1" dirty="0" err="1"/>
              <a:t>Ventilatory</a:t>
            </a:r>
            <a:r>
              <a:rPr lang="en-IN" i="1" dirty="0"/>
              <a:t> Support</a:t>
            </a:r>
            <a:br>
              <a:rPr lang="en-IN" i="1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7239000" cy="4846320"/>
          </a:xfrm>
        </p:spPr>
        <p:txBody>
          <a:bodyPr/>
          <a:lstStyle/>
          <a:p>
            <a:r>
              <a:rPr lang="en-IN" b="1" i="1" dirty="0" err="1" smtClean="0"/>
              <a:t>Noninvasive</a:t>
            </a:r>
            <a:r>
              <a:rPr lang="en-IN" b="1" i="1" dirty="0" smtClean="0"/>
              <a:t> </a:t>
            </a:r>
            <a:r>
              <a:rPr lang="en-IN" b="1" i="1" dirty="0"/>
              <a:t>mechanical </a:t>
            </a:r>
            <a:r>
              <a:rPr lang="en-IN" b="1" i="1" dirty="0" smtClean="0"/>
              <a:t>ventilation</a:t>
            </a:r>
          </a:p>
          <a:p>
            <a:endParaRPr lang="en-US" b="1" i="1" dirty="0"/>
          </a:p>
          <a:p>
            <a:endParaRPr lang="en-US" b="1" i="1" dirty="0" smtClean="0"/>
          </a:p>
          <a:p>
            <a:endParaRPr lang="en-US" b="1" i="1" dirty="0"/>
          </a:p>
          <a:p>
            <a:endParaRPr lang="en-US" b="1" i="1" dirty="0" smtClean="0"/>
          </a:p>
          <a:p>
            <a:endParaRPr lang="en-US" b="1" i="1" dirty="0"/>
          </a:p>
          <a:p>
            <a:endParaRPr lang="en-US" b="1" i="1" dirty="0" smtClean="0"/>
          </a:p>
          <a:p>
            <a:endParaRPr lang="en-US" b="1" i="1" dirty="0"/>
          </a:p>
          <a:p>
            <a:endParaRPr lang="en-US" b="1" i="1" dirty="0" smtClean="0"/>
          </a:p>
          <a:p>
            <a:endParaRPr lang="en-IN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59540"/>
            <a:ext cx="7848872" cy="333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Criticalcareindia.com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8845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Contraindication </a:t>
            </a:r>
          </a:p>
          <a:p>
            <a:r>
              <a:rPr lang="en-US" dirty="0" err="1" smtClean="0"/>
              <a:t>Nonavailability</a:t>
            </a:r>
            <a:r>
              <a:rPr lang="en-US" dirty="0" smtClean="0"/>
              <a:t> of trained person </a:t>
            </a:r>
          </a:p>
          <a:p>
            <a:r>
              <a:rPr lang="en-US" dirty="0" smtClean="0"/>
              <a:t>Inability to protect airway </a:t>
            </a:r>
          </a:p>
          <a:p>
            <a:r>
              <a:rPr lang="en-US" dirty="0" err="1" smtClean="0"/>
              <a:t>Haemodynamic</a:t>
            </a:r>
            <a:r>
              <a:rPr lang="en-US" dirty="0" smtClean="0"/>
              <a:t> instability </a:t>
            </a:r>
          </a:p>
          <a:p>
            <a:r>
              <a:rPr lang="en-US" dirty="0" smtClean="0"/>
              <a:t>Inability to fix interface </a:t>
            </a:r>
          </a:p>
          <a:p>
            <a:r>
              <a:rPr lang="en-US" dirty="0" smtClean="0"/>
              <a:t>Severe GI symptoms </a:t>
            </a:r>
          </a:p>
          <a:p>
            <a:r>
              <a:rPr lang="en-US" dirty="0" smtClean="0"/>
              <a:t>Life threating hypoxia </a:t>
            </a:r>
          </a:p>
          <a:p>
            <a:r>
              <a:rPr lang="en-US" dirty="0" smtClean="0"/>
              <a:t>Copious secretion 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Criticalcareindia.com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1156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Evidence </a:t>
            </a:r>
          </a:p>
          <a:p>
            <a:r>
              <a:rPr lang="en-US" dirty="0" smtClean="0"/>
              <a:t>AECOPD(evidence-A) &gt; asthma exacerbation (C)</a:t>
            </a:r>
          </a:p>
          <a:p>
            <a:r>
              <a:rPr lang="en-US" i="1" dirty="0"/>
              <a:t>NIV success rate is 80-85 % in COPD </a:t>
            </a:r>
            <a:endParaRPr lang="en-IN" i="1" dirty="0"/>
          </a:p>
          <a:p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Criticalcareindia.com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7192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Practical application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Bronchodilator </a:t>
            </a:r>
          </a:p>
          <a:p>
            <a:r>
              <a:rPr lang="en-US" b="1" dirty="0" smtClean="0"/>
              <a:t>Fine tune</a:t>
            </a:r>
            <a:r>
              <a:rPr lang="en-US" dirty="0" smtClean="0"/>
              <a:t>; patient, interface, machine </a:t>
            </a:r>
          </a:p>
          <a:p>
            <a:r>
              <a:rPr lang="en-US" b="1" dirty="0" smtClean="0"/>
              <a:t>Mode</a:t>
            </a:r>
            <a:r>
              <a:rPr lang="en-US" dirty="0" smtClean="0"/>
              <a:t>; spontaneous or spontaneous-time , PSV on conventional ventilators </a:t>
            </a:r>
          </a:p>
          <a:p>
            <a:r>
              <a:rPr lang="en-US" dirty="0" smtClean="0"/>
              <a:t>Start with </a:t>
            </a:r>
            <a:r>
              <a:rPr lang="en-US" b="1" dirty="0" smtClean="0"/>
              <a:t>low pressures </a:t>
            </a:r>
            <a:r>
              <a:rPr lang="en-US" dirty="0" smtClean="0"/>
              <a:t>IPAP-6-8, EPAP-2-4</a:t>
            </a:r>
          </a:p>
          <a:p>
            <a:r>
              <a:rPr lang="en-US" dirty="0" smtClean="0"/>
              <a:t>FiO2 as required </a:t>
            </a:r>
          </a:p>
          <a:p>
            <a:r>
              <a:rPr lang="en-US" dirty="0" smtClean="0"/>
              <a:t>Titrate pressures  </a:t>
            </a:r>
          </a:p>
          <a:p>
            <a:r>
              <a:rPr lang="en-US" b="1" dirty="0" smtClean="0"/>
              <a:t>Monitor</a:t>
            </a:r>
            <a:r>
              <a:rPr lang="en-US" dirty="0" smtClean="0"/>
              <a:t>; triggering, TV, RR, patient comfort, respiratory distress, failure, ABG </a:t>
            </a:r>
          </a:p>
          <a:p>
            <a:r>
              <a:rPr lang="en-US" b="1" dirty="0" smtClean="0"/>
              <a:t>Sedation</a:t>
            </a:r>
            <a:r>
              <a:rPr lang="en-US" dirty="0" smtClean="0"/>
              <a:t>; DEXEM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Criticalcareindia.com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1778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50997"/>
            <a:ext cx="7239000" cy="4846320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Advantages of </a:t>
            </a:r>
            <a:r>
              <a:rPr lang="en-US" b="1" dirty="0" smtClean="0"/>
              <a:t>NIV </a:t>
            </a:r>
          </a:p>
          <a:p>
            <a:r>
              <a:rPr lang="en-IN" dirty="0" smtClean="0"/>
              <a:t>Improve acute </a:t>
            </a:r>
            <a:r>
              <a:rPr lang="en-IN" dirty="0"/>
              <a:t>respiratory </a:t>
            </a:r>
            <a:r>
              <a:rPr lang="en-IN" dirty="0" smtClean="0"/>
              <a:t>acidosis </a:t>
            </a:r>
          </a:p>
          <a:p>
            <a:r>
              <a:rPr lang="en-IN" dirty="0"/>
              <a:t>D</a:t>
            </a:r>
            <a:r>
              <a:rPr lang="en-IN" dirty="0" smtClean="0"/>
              <a:t>ecrease </a:t>
            </a:r>
            <a:r>
              <a:rPr lang="en-IN" dirty="0"/>
              <a:t>R</a:t>
            </a:r>
            <a:r>
              <a:rPr lang="en-IN" dirty="0" smtClean="0"/>
              <a:t>espiratory rate</a:t>
            </a:r>
          </a:p>
          <a:p>
            <a:r>
              <a:rPr lang="en-IN" dirty="0" smtClean="0">
                <a:latin typeface="Calibri"/>
              </a:rPr>
              <a:t>↓</a:t>
            </a:r>
            <a:r>
              <a:rPr lang="en-IN" dirty="0"/>
              <a:t>W</a:t>
            </a:r>
            <a:r>
              <a:rPr lang="en-IN" dirty="0" smtClean="0"/>
              <a:t>ork </a:t>
            </a:r>
            <a:r>
              <a:rPr lang="en-IN" dirty="0"/>
              <a:t>of </a:t>
            </a:r>
            <a:r>
              <a:rPr lang="en-IN" dirty="0" smtClean="0"/>
              <a:t>breathing</a:t>
            </a:r>
            <a:endParaRPr lang="en-IN" dirty="0"/>
          </a:p>
          <a:p>
            <a:r>
              <a:rPr lang="en-IN" dirty="0">
                <a:latin typeface="Calibri"/>
              </a:rPr>
              <a:t>↓ </a:t>
            </a:r>
            <a:r>
              <a:rPr lang="en-IN" dirty="0"/>
              <a:t>S</a:t>
            </a:r>
            <a:r>
              <a:rPr lang="en-IN" dirty="0" smtClean="0"/>
              <a:t>everity </a:t>
            </a:r>
            <a:r>
              <a:rPr lang="en-IN" dirty="0"/>
              <a:t>of </a:t>
            </a:r>
            <a:r>
              <a:rPr lang="en-IN" dirty="0" smtClean="0"/>
              <a:t>breathlessness </a:t>
            </a:r>
          </a:p>
          <a:p>
            <a:r>
              <a:rPr lang="en-IN" dirty="0">
                <a:latin typeface="Calibri"/>
              </a:rPr>
              <a:t>↓ </a:t>
            </a:r>
            <a:r>
              <a:rPr lang="en-IN" dirty="0"/>
              <a:t>C</a:t>
            </a:r>
            <a:r>
              <a:rPr lang="en-IN" dirty="0" smtClean="0"/>
              <a:t>omplications </a:t>
            </a:r>
            <a:r>
              <a:rPr lang="en-IN" dirty="0"/>
              <a:t>such as </a:t>
            </a:r>
            <a:r>
              <a:rPr lang="en-IN" dirty="0" smtClean="0"/>
              <a:t>VAP </a:t>
            </a:r>
          </a:p>
          <a:p>
            <a:r>
              <a:rPr lang="en-IN" dirty="0">
                <a:latin typeface="Calibri"/>
              </a:rPr>
              <a:t>↓ </a:t>
            </a:r>
            <a:r>
              <a:rPr lang="en-IN" dirty="0"/>
              <a:t>L</a:t>
            </a:r>
            <a:r>
              <a:rPr lang="en-IN" dirty="0" smtClean="0"/>
              <a:t>ength </a:t>
            </a:r>
            <a:r>
              <a:rPr lang="en-IN" dirty="0"/>
              <a:t>of hospital stay</a:t>
            </a:r>
          </a:p>
          <a:p>
            <a:r>
              <a:rPr lang="en-IN" dirty="0">
                <a:latin typeface="Calibri"/>
              </a:rPr>
              <a:t>↓ </a:t>
            </a:r>
            <a:r>
              <a:rPr lang="en-IN" dirty="0"/>
              <a:t>M</a:t>
            </a:r>
            <a:r>
              <a:rPr lang="en-IN" dirty="0" smtClean="0"/>
              <a:t>ortality </a:t>
            </a:r>
          </a:p>
          <a:p>
            <a:r>
              <a:rPr lang="en-IN" dirty="0">
                <a:latin typeface="Calibri"/>
              </a:rPr>
              <a:t>↓ </a:t>
            </a:r>
            <a:r>
              <a:rPr lang="en-IN" dirty="0"/>
              <a:t>I</a:t>
            </a:r>
            <a:r>
              <a:rPr lang="en-IN" dirty="0" smtClean="0"/>
              <a:t>ntubation rates </a:t>
            </a:r>
          </a:p>
          <a:p>
            <a:endParaRPr lang="en-US" dirty="0"/>
          </a:p>
          <a:p>
            <a:r>
              <a:rPr lang="en-US" dirty="0" smtClean="0"/>
              <a:t>Post </a:t>
            </a:r>
            <a:r>
              <a:rPr lang="en-US" dirty="0" err="1" smtClean="0"/>
              <a:t>extubation</a:t>
            </a:r>
            <a:r>
              <a:rPr lang="en-US" dirty="0" smtClean="0"/>
              <a:t> </a:t>
            </a:r>
            <a:endParaRPr lang="en-IN" dirty="0"/>
          </a:p>
        </p:txBody>
      </p:sp>
      <p:sp>
        <p:nvSpPr>
          <p:cNvPr id="4" name="Right Brace 3"/>
          <p:cNvSpPr/>
          <p:nvPr/>
        </p:nvSpPr>
        <p:spPr>
          <a:xfrm>
            <a:off x="6084168" y="1613990"/>
            <a:ext cx="360040" cy="4176464"/>
          </a:xfrm>
          <a:prstGeom prst="rightBrace">
            <a:avLst>
              <a:gd name="adj1" fmla="val 0"/>
              <a:gd name="adj2" fmla="val 49337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6264188" y="3702222"/>
            <a:ext cx="19902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400" dirty="0"/>
              <a:t>(</a:t>
            </a:r>
            <a:r>
              <a:rPr lang="en-IN" sz="2400" b="1" dirty="0"/>
              <a:t>Evidence A</a:t>
            </a:r>
            <a:r>
              <a:rPr lang="en-IN" sz="2400" dirty="0"/>
              <a:t>)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Criticalcareindia.com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6480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Disadvantages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Major; delay in intubation </a:t>
            </a:r>
          </a:p>
          <a:p>
            <a:r>
              <a:rPr lang="en-US" dirty="0" smtClean="0"/>
              <a:t>Minor 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Criticalcareindia.com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0036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b="1" i="1" dirty="0"/>
              <a:t>Invasive mechanical ventilation.</a:t>
            </a:r>
            <a:endParaRPr lang="en-IN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97" y="2216728"/>
            <a:ext cx="7771779" cy="4599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Criticalcareindia.com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3041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4098" name="Picture 2" descr="C:\Users\bhushan sw\Downloads\12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7632848" cy="6267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Criticalcareindia.com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2520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Mode AC-VCV preferred </a:t>
            </a:r>
          </a:p>
          <a:p>
            <a:r>
              <a:rPr lang="en-US" dirty="0" smtClean="0"/>
              <a:t>TV; 8-10 ml </a:t>
            </a:r>
          </a:p>
          <a:p>
            <a:r>
              <a:rPr lang="en-US" dirty="0" smtClean="0"/>
              <a:t>RR, Minute ventilation according to PaCO2/PH</a:t>
            </a:r>
          </a:p>
          <a:p>
            <a:r>
              <a:rPr lang="en-US" dirty="0" smtClean="0"/>
              <a:t>PEEP; if no auto-PEEP-0, in presence of auto-PEEP-80% of auto-PEEP </a:t>
            </a:r>
          </a:p>
          <a:p>
            <a:r>
              <a:rPr lang="en-US" dirty="0" smtClean="0"/>
              <a:t>FiO2 according to oxygenation </a:t>
            </a:r>
          </a:p>
          <a:p>
            <a:r>
              <a:rPr lang="en-US" dirty="0" smtClean="0"/>
              <a:t>Adequate sedation, avoid muscle relaxant  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Criticalcareindia.com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4489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2384529"/>
              </p:ext>
            </p:extLst>
          </p:nvPr>
        </p:nvGraphicFramePr>
        <p:xfrm>
          <a:off x="179512" y="1628800"/>
          <a:ext cx="457200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7" name="Presentation" r:id="rId4" imgW="4572000" imgH="3429000" progId="PowerPoint.Show.8">
                  <p:embed/>
                </p:oleObj>
              </mc:Choice>
              <mc:Fallback>
                <p:oleObj name="Presentation" r:id="rId4" imgW="4572000" imgH="3429000" progId="PowerPoint.Show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1628800"/>
                        <a:ext cx="4572000" cy="342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7969630"/>
              </p:ext>
            </p:extLst>
          </p:nvPr>
        </p:nvGraphicFramePr>
        <p:xfrm>
          <a:off x="4800600" y="1668463"/>
          <a:ext cx="4191000" cy="34887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8" name="Presentation" r:id="rId7" imgW="1304925" imgH="977900" progId="PowerPoint.Show.8">
                  <p:embed/>
                </p:oleObj>
              </mc:Choice>
              <mc:Fallback>
                <p:oleObj name="Presentation" r:id="rId7" imgW="1304925" imgH="977900" progId="PowerPoint.Show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668463"/>
                        <a:ext cx="4191000" cy="34887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539552" y="836712"/>
            <a:ext cx="18437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Auto-PEEP</a:t>
            </a:r>
            <a:endParaRPr lang="en-IN" sz="2800" dirty="0"/>
          </a:p>
        </p:txBody>
      </p:sp>
      <p:sp>
        <p:nvSpPr>
          <p:cNvPr id="7" name="Rectangle 6"/>
          <p:cNvSpPr/>
          <p:nvPr/>
        </p:nvSpPr>
        <p:spPr>
          <a:xfrm>
            <a:off x="539552" y="5301208"/>
            <a:ext cx="7416824" cy="1381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sz="2400" dirty="0">
                <a:latin typeface="Arial" charset="0"/>
              </a:rPr>
              <a:t>↓ Inspiratory Time   or   ↑ Expiratory Time    </a:t>
            </a:r>
            <a:r>
              <a:rPr lang="en-US" sz="2400" dirty="0" smtClean="0">
                <a:latin typeface="Arial" charset="0"/>
              </a:rPr>
              <a:t>or</a:t>
            </a:r>
          </a:p>
          <a:p>
            <a:pPr marL="342900" indent="-342900">
              <a:lnSpc>
                <a:spcPct val="120000"/>
              </a:lnSpc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sz="2400" dirty="0" smtClean="0">
                <a:latin typeface="Arial" charset="0"/>
              </a:rPr>
              <a:t>↑ </a:t>
            </a:r>
            <a:r>
              <a:rPr lang="en-US" sz="2400" dirty="0">
                <a:latin typeface="Arial" charset="0"/>
              </a:rPr>
              <a:t>Increase Inspiratory Flow rate   or    Bronchodilator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Criticalcareindia.com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8556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7170" name="Picture 2" descr="C:\Users\bhushan sw\Downloads\20150401_2242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97075"/>
            <a:ext cx="7239000" cy="407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Criticalcareindia.com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6589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8194" name="Picture 2" descr="C:\Users\bhushan sw\Downloads\20150401_2241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2736"/>
            <a:ext cx="7931224" cy="4666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Criticalcareindia.com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0579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50" y="1052736"/>
            <a:ext cx="7239000" cy="4846320"/>
          </a:xfrm>
        </p:spPr>
        <p:txBody>
          <a:bodyPr/>
          <a:lstStyle/>
          <a:p>
            <a:r>
              <a:rPr lang="en-US" dirty="0" smtClean="0"/>
              <a:t>Dynamic hyperinflation </a:t>
            </a:r>
            <a:endParaRPr lang="en-IN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63" y="1772816"/>
            <a:ext cx="8053695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Criticalcareindia.com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4780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2699792" y="548680"/>
            <a:ext cx="230425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Air trapping/</a:t>
            </a:r>
            <a:r>
              <a:rPr lang="en-US" dirty="0" err="1" smtClean="0"/>
              <a:t>PEEPi</a:t>
            </a:r>
            <a:endParaRPr lang="en-IN" dirty="0"/>
          </a:p>
        </p:txBody>
      </p:sp>
      <p:sp>
        <p:nvSpPr>
          <p:cNvPr id="5" name="Rectangle 4"/>
          <p:cNvSpPr/>
          <p:nvPr/>
        </p:nvSpPr>
        <p:spPr>
          <a:xfrm>
            <a:off x="827584" y="1412776"/>
            <a:ext cx="230425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During inspiration </a:t>
            </a:r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179512" y="2429419"/>
            <a:ext cx="230425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Exaggerated RV filling </a:t>
            </a:r>
            <a:endParaRPr lang="en-IN" dirty="0"/>
          </a:p>
        </p:txBody>
      </p:sp>
      <p:sp>
        <p:nvSpPr>
          <p:cNvPr id="7" name="Rectangle 6"/>
          <p:cNvSpPr/>
          <p:nvPr/>
        </p:nvSpPr>
        <p:spPr>
          <a:xfrm>
            <a:off x="179512" y="3959786"/>
            <a:ext cx="2236471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Paradoxical IV </a:t>
            </a:r>
            <a:r>
              <a:rPr lang="en-US" dirty="0" err="1" smtClean="0"/>
              <a:t>septal</a:t>
            </a:r>
            <a:r>
              <a:rPr lang="en-US" dirty="0" smtClean="0"/>
              <a:t> motion </a:t>
            </a:r>
            <a:endParaRPr lang="en-IN" dirty="0"/>
          </a:p>
        </p:txBody>
      </p:sp>
      <p:sp>
        <p:nvSpPr>
          <p:cNvPr id="8" name="Rectangle 7"/>
          <p:cNvSpPr/>
          <p:nvPr/>
        </p:nvSpPr>
        <p:spPr>
          <a:xfrm>
            <a:off x="255743" y="5691902"/>
            <a:ext cx="216024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Impaired LV filling </a:t>
            </a:r>
            <a:endParaRPr lang="en-IN" dirty="0"/>
          </a:p>
        </p:txBody>
      </p:sp>
      <p:sp>
        <p:nvSpPr>
          <p:cNvPr id="9" name="Rectangle 8"/>
          <p:cNvSpPr/>
          <p:nvPr/>
        </p:nvSpPr>
        <p:spPr>
          <a:xfrm>
            <a:off x="4716016" y="1577600"/>
            <a:ext cx="230425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During expiration  </a:t>
            </a:r>
            <a:endParaRPr lang="en-IN" dirty="0"/>
          </a:p>
        </p:txBody>
      </p:sp>
      <p:sp>
        <p:nvSpPr>
          <p:cNvPr id="11" name="Rectangle 10"/>
          <p:cNvSpPr/>
          <p:nvPr/>
        </p:nvSpPr>
        <p:spPr>
          <a:xfrm>
            <a:off x="5580112" y="2840119"/>
            <a:ext cx="230425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Increased </a:t>
            </a:r>
            <a:r>
              <a:rPr lang="en-US" dirty="0" err="1" smtClean="0"/>
              <a:t>intrathoracic</a:t>
            </a:r>
            <a:r>
              <a:rPr lang="en-US" dirty="0" smtClean="0"/>
              <a:t> pressure </a:t>
            </a:r>
            <a:endParaRPr lang="en-IN" dirty="0"/>
          </a:p>
        </p:txBody>
      </p:sp>
      <p:sp>
        <p:nvSpPr>
          <p:cNvPr id="13" name="Rectangle 12"/>
          <p:cNvSpPr/>
          <p:nvPr/>
        </p:nvSpPr>
        <p:spPr>
          <a:xfrm>
            <a:off x="5690592" y="5691902"/>
            <a:ext cx="2236471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Impairs ventricular diastolic filling </a:t>
            </a:r>
            <a:endParaRPr lang="en-IN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1979712" y="728700"/>
            <a:ext cx="504056" cy="54006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475656" y="1937640"/>
            <a:ext cx="0" cy="33923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1335863" y="3200159"/>
            <a:ext cx="0" cy="588881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335863" y="4869160"/>
            <a:ext cx="0" cy="57606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148064" y="908720"/>
            <a:ext cx="360040" cy="36004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6300192" y="2107256"/>
            <a:ext cx="0" cy="52965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6732240" y="3789040"/>
            <a:ext cx="0" cy="151216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3131840" y="3494599"/>
            <a:ext cx="2016224" cy="11132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Decreased cardiac out put </a:t>
            </a:r>
            <a:endParaRPr lang="en-IN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Criticalcareindia.com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5618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Treatment</a:t>
            </a:r>
            <a:r>
              <a:rPr lang="en-US" dirty="0" smtClean="0"/>
              <a:t>; disconnect the ventilator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32856"/>
            <a:ext cx="7704856" cy="4388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Criticalcareindia.com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113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Bronchodilator </a:t>
            </a:r>
          </a:p>
          <a:p>
            <a:endParaRPr lang="en-IN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60848"/>
            <a:ext cx="7704856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Criticalcareindia.com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2542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Discharge Criteria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1439135"/>
            <a:ext cx="7246702" cy="5314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Criticalcareindia.com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7426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PREVENTION OF COPD</a:t>
            </a:r>
            <a:br>
              <a:rPr lang="en-IN" dirty="0"/>
            </a:br>
            <a:r>
              <a:rPr lang="en-IN" dirty="0"/>
              <a:t>EXACERBATIONS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Smoking cessation</a:t>
            </a:r>
          </a:p>
          <a:p>
            <a:r>
              <a:rPr lang="en-IN" dirty="0"/>
              <a:t>I</a:t>
            </a:r>
            <a:r>
              <a:rPr lang="en-IN" dirty="0" smtClean="0"/>
              <a:t>nfluenza </a:t>
            </a:r>
            <a:r>
              <a:rPr lang="en-IN" dirty="0"/>
              <a:t>and pneumococcal </a:t>
            </a:r>
            <a:r>
              <a:rPr lang="en-IN" dirty="0" smtClean="0"/>
              <a:t>vaccines</a:t>
            </a:r>
          </a:p>
          <a:p>
            <a:r>
              <a:rPr lang="en-IN" dirty="0" smtClean="0"/>
              <a:t>Patient education &amp; compliance with medications </a:t>
            </a:r>
            <a:endParaRPr lang="en-IN" dirty="0"/>
          </a:p>
          <a:p>
            <a:r>
              <a:rPr lang="en-IN" dirty="0"/>
              <a:t>P</a:t>
            </a:r>
            <a:r>
              <a:rPr lang="en-IN" dirty="0" smtClean="0"/>
              <a:t>ulmonary </a:t>
            </a:r>
            <a:r>
              <a:rPr lang="en-IN" dirty="0"/>
              <a:t>rehabilitation </a:t>
            </a:r>
          </a:p>
          <a:p>
            <a:r>
              <a:rPr lang="en-US" dirty="0" smtClean="0"/>
              <a:t>Emotional &amp; social support 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Criticalcareindia.com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6038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ECG-RAD</a:t>
            </a:r>
          </a:p>
          <a:p>
            <a:r>
              <a:rPr lang="en-US" dirty="0" smtClean="0"/>
              <a:t>2DECHO- RA/RV dilated, PAH, RVSP-40, good LV function, NO RWMA </a:t>
            </a:r>
          </a:p>
          <a:p>
            <a:r>
              <a:rPr lang="en-US" dirty="0" smtClean="0"/>
              <a:t>At 8.30 pm GCS further dropped to 3/15, patients stops breathing, so intubated </a:t>
            </a:r>
          </a:p>
          <a:p>
            <a:r>
              <a:rPr lang="en-US" dirty="0" smtClean="0"/>
              <a:t>Developed shock; so started on vasopressors and shifted to MICU for further management </a:t>
            </a:r>
          </a:p>
          <a:p>
            <a:r>
              <a:rPr lang="en-US" dirty="0" smtClean="0"/>
              <a:t>I/V/O shock, Invasive lines inserted  </a:t>
            </a:r>
          </a:p>
          <a:p>
            <a:r>
              <a:rPr lang="en-US" dirty="0" smtClean="0"/>
              <a:t>Patient was kept on AC-PCV </a:t>
            </a:r>
          </a:p>
          <a:p>
            <a:r>
              <a:rPr lang="en-US" dirty="0" smtClean="0"/>
              <a:t>Antibiotics </a:t>
            </a:r>
            <a:r>
              <a:rPr lang="en-US" dirty="0" err="1" smtClean="0"/>
              <a:t>ceftriazone+Levoflox</a:t>
            </a:r>
            <a:r>
              <a:rPr lang="en-US" dirty="0" smtClean="0"/>
              <a:t> started </a:t>
            </a:r>
          </a:p>
          <a:p>
            <a:r>
              <a:rPr lang="en-US" dirty="0" smtClean="0"/>
              <a:t>Steroid methyl </a:t>
            </a:r>
            <a:r>
              <a:rPr lang="en-US" dirty="0" err="1" smtClean="0"/>
              <a:t>pred</a:t>
            </a:r>
            <a:r>
              <a:rPr lang="en-US" dirty="0" smtClean="0"/>
              <a:t> 40 mg once a day started </a:t>
            </a:r>
          </a:p>
          <a:p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Criticalcareindia.com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7231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800" y="2636912"/>
            <a:ext cx="2952328" cy="1143000"/>
          </a:xfrm>
        </p:spPr>
        <p:txBody>
          <a:bodyPr/>
          <a:lstStyle/>
          <a:p>
            <a:r>
              <a:rPr lang="en-US" dirty="0" smtClean="0"/>
              <a:t>Thank you </a:t>
            </a:r>
            <a:endParaRPr lang="en-IN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Criticalcareindia.com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64608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5122" name="Picture 2" descr="C:\Users\bhushan sw\Downloads\45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18" y="188640"/>
            <a:ext cx="8108598" cy="6267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Criticalcareindia.com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3630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Patients was fluid resuscitated, sedated with DEXEM </a:t>
            </a:r>
          </a:p>
          <a:p>
            <a:r>
              <a:rPr lang="en-US" dirty="0" smtClean="0"/>
              <a:t>Investigations </a:t>
            </a:r>
          </a:p>
          <a:p>
            <a:endParaRPr lang="en-IN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4897300"/>
              </p:ext>
            </p:extLst>
          </p:nvPr>
        </p:nvGraphicFramePr>
        <p:xfrm>
          <a:off x="1187624" y="3212976"/>
          <a:ext cx="60960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25/3/15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27/3/15 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Hb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13.4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TLC/</a:t>
                      </a:r>
                      <a:r>
                        <a:rPr lang="en-US" dirty="0" err="1" smtClean="0"/>
                        <a:t>plt</a:t>
                      </a:r>
                      <a:r>
                        <a:rPr lang="en-US" dirty="0" smtClean="0"/>
                        <a:t>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9.6/175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Creat</a:t>
                      </a:r>
                      <a:r>
                        <a:rPr lang="en-US" dirty="0" smtClean="0"/>
                        <a:t>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1.28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0.7 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Na+/K+/</a:t>
                      </a:r>
                      <a:r>
                        <a:rPr lang="en-US" dirty="0" err="1" smtClean="0"/>
                        <a:t>Cl</a:t>
                      </a:r>
                      <a:r>
                        <a:rPr lang="en-US" dirty="0" smtClean="0"/>
                        <a:t>-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132/4.6/92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138/4.7/98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LFT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NAD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SGOT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99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SGPT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111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Criticalcareindia.com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4803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0n 26</a:t>
            </a:r>
            <a:r>
              <a:rPr lang="en-US" baseline="30000" dirty="0" smtClean="0"/>
              <a:t>th</a:t>
            </a:r>
            <a:r>
              <a:rPr lang="en-US" dirty="0" smtClean="0"/>
              <a:t> morning patient was </a:t>
            </a:r>
            <a:r>
              <a:rPr lang="en-US" dirty="0" err="1" smtClean="0"/>
              <a:t>haemodynamically</a:t>
            </a:r>
            <a:r>
              <a:rPr lang="en-US" dirty="0" smtClean="0"/>
              <a:t> stable, good urine output</a:t>
            </a:r>
          </a:p>
          <a:p>
            <a:r>
              <a:rPr lang="en-US" dirty="0" smtClean="0"/>
              <a:t>ABG 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Sedation stopped, neurologically-good </a:t>
            </a:r>
          </a:p>
          <a:p>
            <a:r>
              <a:rPr lang="en-US" dirty="0" smtClean="0"/>
              <a:t>spontaneous breathing trial was given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IN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301921"/>
              </p:ext>
            </p:extLst>
          </p:nvPr>
        </p:nvGraphicFramePr>
        <p:xfrm>
          <a:off x="611559" y="3068960"/>
          <a:ext cx="7416825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7"/>
                <a:gridCol w="1022513"/>
                <a:gridCol w="1483365"/>
                <a:gridCol w="1483365"/>
                <a:gridCol w="148336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Time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PH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PaCO2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PaO2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HCO3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25/3,</a:t>
                      </a:r>
                      <a:r>
                        <a:rPr lang="en-US" baseline="0" dirty="0" smtClean="0"/>
                        <a:t> 8.37 pm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7.12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109.7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88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34.1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26/3, 5.05</a:t>
                      </a:r>
                      <a:r>
                        <a:rPr lang="en-US" baseline="0" dirty="0" smtClean="0"/>
                        <a:t> am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7.47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43.8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114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31.5</a:t>
                      </a:r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Criticalcareindia.com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9662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But patient was not breathing at all</a:t>
            </a:r>
          </a:p>
          <a:p>
            <a:r>
              <a:rPr lang="en-US" dirty="0" smtClean="0"/>
              <a:t>So again ventilated with AC-VCV with low rate </a:t>
            </a:r>
          </a:p>
          <a:p>
            <a:r>
              <a:rPr lang="en-US" dirty="0"/>
              <a:t>Ammonia -44 </a:t>
            </a:r>
            <a:endParaRPr lang="en-US" dirty="0" smtClean="0"/>
          </a:p>
          <a:p>
            <a:r>
              <a:rPr lang="en-US" dirty="0" smtClean="0"/>
              <a:t>ABG (3.05 pm) 7.39/55.3/95/32.7  </a:t>
            </a:r>
          </a:p>
          <a:p>
            <a:r>
              <a:rPr lang="en-US" dirty="0" smtClean="0"/>
              <a:t>Started breathing in evening, given PSV trial </a:t>
            </a:r>
          </a:p>
          <a:p>
            <a:r>
              <a:rPr lang="en-US" dirty="0" smtClean="0"/>
              <a:t>Over night kept on full support </a:t>
            </a:r>
          </a:p>
          <a:p>
            <a:r>
              <a:rPr lang="en-US" dirty="0" err="1" smtClean="0"/>
              <a:t>Extubated</a:t>
            </a:r>
            <a:r>
              <a:rPr lang="en-US" dirty="0" smtClean="0"/>
              <a:t> next day morning </a:t>
            </a:r>
          </a:p>
          <a:p>
            <a:r>
              <a:rPr lang="en-US" dirty="0" smtClean="0"/>
              <a:t>Blood cultures-sterile, CUE-NAD, ET secretion- occasional GNB </a:t>
            </a:r>
          </a:p>
          <a:p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Criticalcareindia.com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4508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1010</TotalTime>
  <Words>1377</Words>
  <Application>Microsoft Macintosh PowerPoint</Application>
  <PresentationFormat>On-screen Show (4:3)</PresentationFormat>
  <Paragraphs>296</Paragraphs>
  <Slides>50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8" baseType="lpstr">
      <vt:lpstr>Aharoni</vt:lpstr>
      <vt:lpstr>Calibri</vt:lpstr>
      <vt:lpstr>Trebuchet MS</vt:lpstr>
      <vt:lpstr>Wingdings</vt:lpstr>
      <vt:lpstr>Wingdings 2</vt:lpstr>
      <vt:lpstr>Arial</vt:lpstr>
      <vt:lpstr>Opulent</vt:lpstr>
      <vt:lpstr>Presentation</vt:lpstr>
      <vt:lpstr>Acute Exacerbation of COPD</vt:lpstr>
      <vt:lpstr>Case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exacerbation of COPD</vt:lpstr>
      <vt:lpstr>Impact </vt:lpstr>
      <vt:lpstr>Cause of exacerbation </vt:lpstr>
      <vt:lpstr>DD</vt:lpstr>
      <vt:lpstr>ASSESSMENT</vt:lpstr>
      <vt:lpstr>Investigation </vt:lpstr>
      <vt:lpstr>Management </vt:lpstr>
      <vt:lpstr>Indication of icu admission </vt:lpstr>
      <vt:lpstr>Pharmacologic Treatment</vt:lpstr>
      <vt:lpstr>PowerPoint Presentation</vt:lpstr>
      <vt:lpstr>PowerPoint Presentation</vt:lpstr>
      <vt:lpstr>PowerPoint Presentation</vt:lpstr>
      <vt:lpstr>PowerPoint Presentation</vt:lpstr>
      <vt:lpstr>Adjunct Therapies</vt:lpstr>
      <vt:lpstr>Respiratory Support</vt:lpstr>
      <vt:lpstr>Ventilatory Support 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Discharge Criteria</vt:lpstr>
      <vt:lpstr>PREVENTION OF COPD EXACERBATIONS</vt:lpstr>
      <vt:lpstr>Thank you 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bhushan sw</dc:creator>
  <cp:lastModifiedBy>sananta dash</cp:lastModifiedBy>
  <cp:revision>56</cp:revision>
  <dcterms:created xsi:type="dcterms:W3CDTF">2015-03-31T15:17:22Z</dcterms:created>
  <dcterms:modified xsi:type="dcterms:W3CDTF">2015-12-05T11:07:09Z</dcterms:modified>
</cp:coreProperties>
</file>