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97" r:id="rId5"/>
    <p:sldId id="296" r:id="rId6"/>
    <p:sldId id="298" r:id="rId7"/>
    <p:sldId id="266" r:id="rId8"/>
    <p:sldId id="267" r:id="rId9"/>
    <p:sldId id="260" r:id="rId10"/>
    <p:sldId id="261" r:id="rId11"/>
    <p:sldId id="262" r:id="rId12"/>
    <p:sldId id="300" r:id="rId13"/>
    <p:sldId id="308" r:id="rId14"/>
    <p:sldId id="302" r:id="rId15"/>
    <p:sldId id="272" r:id="rId16"/>
    <p:sldId id="271" r:id="rId17"/>
    <p:sldId id="259" r:id="rId18"/>
    <p:sldId id="268" r:id="rId19"/>
    <p:sldId id="273" r:id="rId20"/>
    <p:sldId id="275" r:id="rId21"/>
    <p:sldId id="274" r:id="rId22"/>
    <p:sldId id="269" r:id="rId23"/>
    <p:sldId id="277" r:id="rId24"/>
    <p:sldId id="299" r:id="rId25"/>
    <p:sldId id="292" r:id="rId26"/>
    <p:sldId id="288" r:id="rId27"/>
    <p:sldId id="280" r:id="rId28"/>
    <p:sldId id="290" r:id="rId29"/>
    <p:sldId id="282" r:id="rId30"/>
    <p:sldId id="303" r:id="rId31"/>
    <p:sldId id="304" r:id="rId32"/>
    <p:sldId id="284" r:id="rId33"/>
    <p:sldId id="289" r:id="rId34"/>
    <p:sldId id="293" r:id="rId35"/>
    <p:sldId id="285" r:id="rId36"/>
    <p:sldId id="295" r:id="rId37"/>
    <p:sldId id="305" r:id="rId38"/>
    <p:sldId id="294" r:id="rId39"/>
    <p:sldId id="287" r:id="rId40"/>
    <p:sldId id="306" r:id="rId41"/>
    <p:sldId id="307" r:id="rId42"/>
    <p:sldId id="30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400" autoAdjust="0"/>
  </p:normalViewPr>
  <p:slideViewPr>
    <p:cSldViewPr>
      <p:cViewPr>
        <p:scale>
          <a:sx n="70" d="100"/>
          <a:sy n="70" d="100"/>
        </p:scale>
        <p:origin x="-3684" y="-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'[Chart in Microsoft PowerPoint]Sheet1'!$A$2:$A$4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'[Chart in Microsoft PowerPoint]Sheet1'!$B$2:$B$4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41472"/>
        <c:axId val="31904128"/>
        <c:axId val="0"/>
      </c:bar3DChart>
      <c:catAx>
        <c:axId val="30841472"/>
        <c:scaling>
          <c:orientation val="minMax"/>
        </c:scaling>
        <c:delete val="0"/>
        <c:axPos val="l"/>
        <c:majorTickMark val="out"/>
        <c:minorTickMark val="none"/>
        <c:tickLblPos val="nextTo"/>
        <c:crossAx val="31904128"/>
        <c:crosses val="autoZero"/>
        <c:auto val="1"/>
        <c:lblAlgn val="ctr"/>
        <c:lblOffset val="100"/>
        <c:noMultiLvlLbl val="0"/>
      </c:catAx>
      <c:valAx>
        <c:axId val="319041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0841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41"/>
    </mc:Choice>
    <mc:Fallback>
      <c:style val="41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invertIfNegative val="0"/>
          <c:cat>
            <c:strRef>
              <c:f>'[Chart in Microsoft PowerPoint]Sheet1'!$A$2:$A$4</c:f>
              <c:strCache>
                <c:ptCount val="3"/>
                <c:pt idx="0">
                  <c:v>Low</c:v>
                </c:pt>
                <c:pt idx="1">
                  <c:v>Intermediate</c:v>
                </c:pt>
                <c:pt idx="2">
                  <c:v>High</c:v>
                </c:pt>
              </c:strCache>
            </c:strRef>
          </c:cat>
          <c:val>
            <c:numRef>
              <c:f>'[Chart in Microsoft PowerPoint]Sheet1'!$B$2:$B$4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16704"/>
        <c:axId val="31818496"/>
        <c:axId val="0"/>
      </c:bar3DChart>
      <c:catAx>
        <c:axId val="31816704"/>
        <c:scaling>
          <c:orientation val="minMax"/>
        </c:scaling>
        <c:delete val="0"/>
        <c:axPos val="l"/>
        <c:majorTickMark val="out"/>
        <c:minorTickMark val="none"/>
        <c:tickLblPos val="nextTo"/>
        <c:crossAx val="31818496"/>
        <c:crosses val="autoZero"/>
        <c:auto val="1"/>
        <c:lblAlgn val="ctr"/>
        <c:lblOffset val="100"/>
        <c:noMultiLvlLbl val="0"/>
      </c:catAx>
      <c:valAx>
        <c:axId val="3181849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18167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98C41-0063-4290-87D7-FFC65D28F4DD}" type="datetimeFigureOut">
              <a:rPr lang="en-AU" smtClean="0"/>
              <a:t>24/11/2015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Criticalcareindia.com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8C775-B512-4CBA-B786-0D17083DED3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90843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04236-6D3A-4AD3-A325-5FB852B9CCEB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E801C-FDA0-4463-981D-F3510038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4447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99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60D37-B9B2-4316-88F2-BBA4E36808E4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02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BE55-816D-4D28-A975-5A511DB62BF7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3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505F-24FD-41D3-9788-95A087DF82EA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2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C51B-ADCA-4C7E-B68A-5643FA4492A9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B3E2-FB89-4FD5-B509-26615F6BA164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7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86A2-2B0B-484B-BFC1-6F6B8D3DFCA8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0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EA9F4-B28D-4288-B810-454F927406BA}" type="datetime1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764E-4417-4236-951F-9911049A703A}" type="datetime1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3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C232A-7CE7-465B-B4D3-06A5EAF9B969}" type="datetime1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4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D40FC-A575-481C-AA00-3653BE68B860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0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685F-AA7B-4162-AFF3-F73B1EEBA019}" type="datetime1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3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1480-BF3D-498F-BF3E-5D55D8626031}" type="datetime1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A9B3-0A8E-4051-9232-5168FAEF8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adiopaedia.org/articles/missing?article%5btitle%5d=fleishners-sign-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Pulmonary Embolism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          </a:t>
            </a:r>
            <a:r>
              <a:rPr lang="en-US" dirty="0" err="1" smtClean="0">
                <a:latin typeface="Aharoni" pitchFamily="2" charset="-79"/>
                <a:cs typeface="Aharoni" pitchFamily="2" charset="-79"/>
              </a:rPr>
              <a:t>Sananta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Kumar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Dash</a:t>
            </a:r>
          </a:p>
          <a:p>
            <a:pPr algn="l"/>
            <a:r>
              <a:rPr lang="en-US" sz="1600" b="1" dirty="0" smtClean="0">
                <a:latin typeface="Aharoni" pitchFamily="2" charset="-79"/>
                <a:cs typeface="Aharoni" pitchFamily="2" charset="-79"/>
              </a:rPr>
              <a:t>                     MD (Anesthesiology), FNB (CCM), EDICM, FCCP</a:t>
            </a:r>
            <a:endParaRPr lang="en-US" sz="1600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569075"/>
            <a:ext cx="2895600" cy="365125"/>
          </a:xfrm>
        </p:spPr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Criticalcareindia.com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438400" cy="466725"/>
          </a:xfrm>
          <a:prstGeom prst="rect">
            <a:avLst/>
          </a:prstGeom>
          <a:noFill/>
          <a:ln>
            <a:noFill/>
          </a:ln>
          <a:effectLst>
            <a:glow rad="381000">
              <a:schemeClr val="accent1">
                <a:alpha val="46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Sananta.Dash\Downloads\fbaa46_5cd63579124b462580901f5298ef7fe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876" y="5562600"/>
            <a:ext cx="947086" cy="108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555" y="121848"/>
            <a:ext cx="4515928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Hemodynamically</a:t>
            </a:r>
            <a:r>
              <a:rPr lang="en-US" b="1" dirty="0">
                <a:solidFill>
                  <a:schemeClr val="tx1"/>
                </a:solidFill>
              </a:rPr>
              <a:t> stable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57682" y="700536"/>
            <a:ext cx="48164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71918" y="700536"/>
            <a:ext cx="48164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407183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Low or intermediate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clinical probability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5118" y="1414011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High clinical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probability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642" y="2590800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D-Dimer testing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657600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Normal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0686" y="3657600"/>
            <a:ext cx="12954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Elevated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3592" y="5060111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4005" y="3657600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Multi.CT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00605" y="5060111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Negative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9586" y="5073769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76286" y="4499840"/>
            <a:ext cx="533400" cy="221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3" idx="1"/>
          </p:cNvCxnSpPr>
          <p:nvPr/>
        </p:nvCxnSpPr>
        <p:spPr>
          <a:xfrm flipV="1">
            <a:off x="3476086" y="3931848"/>
            <a:ext cx="457919" cy="1042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18636" y="4216519"/>
            <a:ext cx="0" cy="81771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14600" y="3180271"/>
            <a:ext cx="48164" cy="4773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0" idx="0"/>
          </p:cNvCxnSpPr>
          <p:nvPr/>
        </p:nvCxnSpPr>
        <p:spPr>
          <a:xfrm flipH="1">
            <a:off x="1066800" y="3158346"/>
            <a:ext cx="31270" cy="4992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9" idx="0"/>
          </p:cNvCxnSpPr>
          <p:nvPr/>
        </p:nvCxnSpPr>
        <p:spPr>
          <a:xfrm>
            <a:off x="1927645" y="1965744"/>
            <a:ext cx="1797" cy="6250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5" idx="0"/>
          </p:cNvCxnSpPr>
          <p:nvPr/>
        </p:nvCxnSpPr>
        <p:spPr>
          <a:xfrm>
            <a:off x="4467405" y="4244195"/>
            <a:ext cx="875581" cy="82957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4" idx="0"/>
          </p:cNvCxnSpPr>
          <p:nvPr/>
        </p:nvCxnSpPr>
        <p:spPr>
          <a:xfrm flipH="1">
            <a:off x="3934005" y="4206096"/>
            <a:ext cx="403645" cy="85401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85814" y="1688259"/>
            <a:ext cx="575094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385814" y="1688259"/>
            <a:ext cx="48164" cy="196934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7138718" y="2672929"/>
            <a:ext cx="1624282" cy="267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No role of d-dimer in high clinical probability case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555" y="121848"/>
            <a:ext cx="4515928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Hemodynamically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unstable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157682" y="700536"/>
            <a:ext cx="48164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71918" y="700536"/>
            <a:ext cx="48164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38200" y="1407183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Not critically ill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5118" y="1414011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Critically ill &amp; high clinical probability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927645" y="1965744"/>
            <a:ext cx="1797" cy="6250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2642" y="2590800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Multi. CT if available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0" y="5166504"/>
            <a:ext cx="1828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RV dysfunction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77364" y="4352746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TTEcho</a:t>
            </a:r>
            <a:r>
              <a:rPr lang="en-US" b="1" dirty="0" smtClean="0">
                <a:solidFill>
                  <a:schemeClr val="tx1"/>
                </a:solidFill>
              </a:rPr>
              <a:t>/TEE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38423" y="3060757"/>
            <a:ext cx="21336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Multi. CT not </a:t>
            </a:r>
            <a:r>
              <a:rPr lang="en-US" b="1" dirty="0" err="1" smtClean="0">
                <a:solidFill>
                  <a:schemeClr val="tx1"/>
                </a:solidFill>
              </a:rPr>
              <a:t>avilable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064" y="5177018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Negative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78248" y="5175490"/>
            <a:ext cx="1066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6823" y="4045698"/>
            <a:ext cx="533400" cy="2215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+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538323" y="3156189"/>
            <a:ext cx="74403" cy="20361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>
            <a:off x="1064464" y="3156189"/>
            <a:ext cx="0" cy="2020829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064535" y="2865048"/>
            <a:ext cx="3007383" cy="889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96000" y="1965744"/>
            <a:ext cx="48164" cy="238089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96564" y="5152486"/>
            <a:ext cx="1828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No RV dysfunction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>
            <a:endCxn id="15" idx="3"/>
          </p:cNvCxnSpPr>
          <p:nvPr/>
        </p:nvCxnSpPr>
        <p:spPr>
          <a:xfrm flipH="1">
            <a:off x="3145048" y="5388454"/>
            <a:ext cx="657405" cy="6128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705600" y="4862962"/>
            <a:ext cx="0" cy="32942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257800" y="4879855"/>
            <a:ext cx="0" cy="31252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430273" y="6096000"/>
            <a:ext cx="1828800" cy="548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Search other causes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7136921" y="5650122"/>
            <a:ext cx="1797" cy="44587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7210964" y="1818645"/>
            <a:ext cx="1624282" cy="2675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No role of d-dimer in clinically unstable case. Echo can replace a CT in critically ill patients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4" grpId="0" animBg="1"/>
      <p:bldP spid="3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X 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r>
              <a:rPr lang="en-US" dirty="0"/>
              <a:t>% </a:t>
            </a:r>
            <a:r>
              <a:rPr lang="en-US" dirty="0" smtClean="0"/>
              <a:t> of </a:t>
            </a:r>
            <a:r>
              <a:rPr lang="en-US" dirty="0" err="1" smtClean="0"/>
              <a:t>angiographically</a:t>
            </a:r>
            <a:r>
              <a:rPr lang="en-US" dirty="0" smtClean="0"/>
              <a:t> positive PE have a normal chest </a:t>
            </a:r>
            <a:r>
              <a:rPr lang="en-US" dirty="0"/>
              <a:t>radiographs 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ost common- atelectasis </a:t>
            </a:r>
            <a:r>
              <a:rPr lang="en-US" dirty="0"/>
              <a:t>and/or </a:t>
            </a:r>
            <a:r>
              <a:rPr lang="en-US" dirty="0" smtClean="0"/>
              <a:t>parenchymal opacities </a:t>
            </a:r>
            <a:r>
              <a:rPr lang="en-US" dirty="0"/>
              <a:t>in the affected lung zone </a:t>
            </a:r>
            <a:endParaRPr lang="en-US" dirty="0" smtClean="0"/>
          </a:p>
          <a:p>
            <a:r>
              <a:rPr lang="en-US" dirty="0" smtClean="0"/>
              <a:t>Pleural </a:t>
            </a:r>
            <a:r>
              <a:rPr lang="en-US" dirty="0"/>
              <a:t>effusions within the affected </a:t>
            </a:r>
            <a:r>
              <a:rPr lang="en-US" dirty="0" err="1"/>
              <a:t>hemithorax</a:t>
            </a:r>
            <a:r>
              <a:rPr lang="en-US" dirty="0"/>
              <a:t> </a:t>
            </a:r>
            <a:r>
              <a:rPr lang="en-US" dirty="0" err="1"/>
              <a:t>occurredin</a:t>
            </a:r>
            <a:r>
              <a:rPr lang="en-US" dirty="0"/>
              <a:t> approximately 35% of patients with PE.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6019800"/>
            <a:ext cx="8001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PIOPED 1 383 patients</a:t>
            </a:r>
          </a:p>
          <a:p>
            <a:endParaRPr lang="en-US" sz="14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37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Fleishner</a:t>
            </a:r>
            <a:r>
              <a:rPr lang="en-US" b="1" dirty="0" smtClean="0"/>
              <a:t> </a:t>
            </a:r>
            <a:r>
              <a:rPr lang="en-US" b="1" dirty="0"/>
              <a:t>sign</a:t>
            </a:r>
            <a:r>
              <a:rPr lang="en-US" b="1" dirty="0">
                <a:hlinkClick r:id="rId3"/>
              </a:rPr>
              <a:t> </a:t>
            </a:r>
            <a:r>
              <a:rPr lang="en-US" b="1" dirty="0"/>
              <a:t>- enlarged pulmonary artery (20%)</a:t>
            </a:r>
          </a:p>
          <a:p>
            <a:r>
              <a:rPr lang="en-US" b="1" dirty="0" smtClean="0"/>
              <a:t>Pala’s Sign- </a:t>
            </a:r>
            <a:r>
              <a:rPr lang="en-US" b="1" dirty="0"/>
              <a:t>enlarged right descending </a:t>
            </a:r>
            <a:r>
              <a:rPr lang="en-US" b="1" dirty="0" smtClean="0"/>
              <a:t>pulmonary </a:t>
            </a:r>
            <a:r>
              <a:rPr lang="en-US" b="1" dirty="0"/>
              <a:t>artery is seen on the chest </a:t>
            </a:r>
            <a:r>
              <a:rPr lang="en-US" b="1" dirty="0" smtClean="0"/>
              <a:t>x-ray</a:t>
            </a:r>
          </a:p>
          <a:p>
            <a:r>
              <a:rPr lang="en-US" b="1" dirty="0"/>
              <a:t>Hampton hump - peripheral wedge of airspace opacity and implies lung infarction (20%)</a:t>
            </a:r>
          </a:p>
          <a:p>
            <a:r>
              <a:rPr lang="en-US" b="1" dirty="0" err="1" smtClean="0"/>
              <a:t>Westermark</a:t>
            </a:r>
            <a:r>
              <a:rPr lang="en-US" b="1" dirty="0" smtClean="0"/>
              <a:t> sign - </a:t>
            </a:r>
            <a:r>
              <a:rPr lang="en-US" b="1" dirty="0"/>
              <a:t>regional </a:t>
            </a:r>
            <a:r>
              <a:rPr lang="en-US" b="1" dirty="0" err="1"/>
              <a:t>oligaemia</a:t>
            </a:r>
            <a:r>
              <a:rPr lang="en-US" b="1" dirty="0"/>
              <a:t> and highest positive predictive value (10%)</a:t>
            </a:r>
          </a:p>
          <a:p>
            <a:endParaRPr lang="en-US" b="1" dirty="0"/>
          </a:p>
          <a:p>
            <a:r>
              <a:rPr lang="en-US" b="1" dirty="0"/>
              <a:t>pleural </a:t>
            </a:r>
            <a:r>
              <a:rPr lang="en-US" b="1" dirty="0" smtClean="0"/>
              <a:t>effusion</a:t>
            </a:r>
            <a:r>
              <a:rPr lang="en-US" b="1" dirty="0"/>
              <a:t> </a:t>
            </a:r>
            <a:r>
              <a:rPr lang="en-US" b="1" dirty="0" smtClean="0"/>
              <a:t>(35</a:t>
            </a:r>
            <a:r>
              <a:rPr lang="en-US" b="1" dirty="0"/>
              <a:t>%)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66" y="15922"/>
            <a:ext cx="44481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14800" y="3352800"/>
            <a:ext cx="8382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542" y="3810000"/>
            <a:ext cx="44100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3352800" y="4591050"/>
            <a:ext cx="2171700" cy="17145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1752600"/>
            <a:ext cx="3581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81400" y="2209800"/>
            <a:ext cx="24765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8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V/Q scan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14" y="1371601"/>
            <a:ext cx="7510186" cy="4672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7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Ventilation –Perfusion scan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normal </a:t>
            </a:r>
            <a:r>
              <a:rPr lang="en-US" dirty="0" smtClean="0"/>
              <a:t>ventilation–perfusion </a:t>
            </a:r>
            <a:r>
              <a:rPr lang="en-US" dirty="0"/>
              <a:t>scan essentially rules out </a:t>
            </a:r>
            <a:r>
              <a:rPr lang="en-US" dirty="0" smtClean="0"/>
              <a:t>pulmonary embolism</a:t>
            </a:r>
            <a:r>
              <a:rPr lang="en-US" dirty="0"/>
              <a:t>, with a negative predictive value </a:t>
            </a:r>
            <a:r>
              <a:rPr lang="en-US" dirty="0" smtClean="0"/>
              <a:t>of 97%.</a:t>
            </a:r>
          </a:p>
          <a:p>
            <a:r>
              <a:rPr lang="en-US" dirty="0" smtClean="0"/>
              <a:t>A </a:t>
            </a:r>
            <a:r>
              <a:rPr lang="en-US" dirty="0"/>
              <a:t>lung scan with findings that suggest </a:t>
            </a:r>
            <a:r>
              <a:rPr lang="en-US" dirty="0" smtClean="0"/>
              <a:t>a high </a:t>
            </a:r>
            <a:r>
              <a:rPr lang="en-US" dirty="0"/>
              <a:t>probability of pulmonary embolism has </a:t>
            </a:r>
            <a:r>
              <a:rPr lang="en-US" dirty="0" smtClean="0"/>
              <a:t>a positive </a:t>
            </a:r>
            <a:r>
              <a:rPr lang="en-US" dirty="0"/>
              <a:t>predictive value of 85 to 90%. </a:t>
            </a:r>
            <a:endParaRPr lang="en-US" dirty="0" smtClean="0"/>
          </a:p>
          <a:p>
            <a:r>
              <a:rPr lang="en-US" dirty="0" smtClean="0"/>
              <a:t>However, ventilation–perfusion </a:t>
            </a:r>
            <a:r>
              <a:rPr lang="en-US" dirty="0"/>
              <a:t>scanning is diagnostic </a:t>
            </a:r>
            <a:r>
              <a:rPr lang="en-US" dirty="0" smtClean="0"/>
              <a:t>in only </a:t>
            </a:r>
            <a:r>
              <a:rPr lang="en-US" dirty="0"/>
              <a:t>30 to 50% of patients with suspected </a:t>
            </a:r>
            <a:r>
              <a:rPr lang="en-US" dirty="0" smtClean="0"/>
              <a:t>pulmonary embolism.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6019800"/>
            <a:ext cx="8001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err="1" smtClean="0">
                <a:solidFill>
                  <a:schemeClr val="tx1"/>
                </a:solidFill>
              </a:rPr>
              <a:t>Sostman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HD.Radiology</a:t>
            </a:r>
            <a:r>
              <a:rPr lang="en-US" sz="1400" b="1" i="1" dirty="0">
                <a:solidFill>
                  <a:schemeClr val="tx1"/>
                </a:solidFill>
              </a:rPr>
              <a:t> 2008;246:941-6.</a:t>
            </a:r>
          </a:p>
          <a:p>
            <a:endParaRPr lang="en-US" sz="1400" b="1" i="1" dirty="0">
              <a:solidFill>
                <a:schemeClr val="tx1"/>
              </a:solidFill>
            </a:endParaRPr>
          </a:p>
          <a:p>
            <a:endParaRPr lang="en-US" sz="14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Angio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97% sensitive for emboli </a:t>
            </a:r>
            <a:r>
              <a:rPr lang="en-US" dirty="0"/>
              <a:t>in the main pulmonary </a:t>
            </a:r>
            <a:r>
              <a:rPr lang="en-US" dirty="0" smtClean="0"/>
              <a:t>arteries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5691685"/>
            <a:ext cx="8001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sz="1400" b="1" i="1" dirty="0" smtClean="0">
              <a:solidFill>
                <a:schemeClr val="tx1"/>
              </a:solidFill>
            </a:endParaRPr>
          </a:p>
          <a:p>
            <a:endParaRPr lang="nl-NL" sz="1400" b="1" i="1" dirty="0">
              <a:solidFill>
                <a:schemeClr val="tx1"/>
              </a:solidFill>
            </a:endParaRPr>
          </a:p>
          <a:p>
            <a:endParaRPr lang="nl-NL" sz="1400" b="1" i="1" dirty="0" smtClean="0">
              <a:solidFill>
                <a:schemeClr val="tx1"/>
              </a:solidFill>
            </a:endParaRPr>
          </a:p>
          <a:p>
            <a:r>
              <a:rPr lang="nl-NL" sz="1400" b="1" i="1" dirty="0" smtClean="0">
                <a:solidFill>
                  <a:schemeClr val="tx1"/>
                </a:solidFill>
              </a:rPr>
              <a:t>van </a:t>
            </a:r>
            <a:r>
              <a:rPr lang="nl-NL" sz="1400" b="1" i="1" dirty="0">
                <a:solidFill>
                  <a:schemeClr val="tx1"/>
                </a:solidFill>
              </a:rPr>
              <a:t>Belle A et al</a:t>
            </a:r>
            <a:r>
              <a:rPr lang="en-US" sz="1400" b="1" i="1" dirty="0">
                <a:solidFill>
                  <a:schemeClr val="tx1"/>
                </a:solidFill>
              </a:rPr>
              <a:t> JAMA 2006;295:172-9.</a:t>
            </a:r>
          </a:p>
          <a:p>
            <a:endParaRPr lang="en-US" sz="1400" b="1" i="1" dirty="0">
              <a:solidFill>
                <a:schemeClr val="tx1"/>
              </a:solidFill>
            </a:endParaRPr>
          </a:p>
          <a:p>
            <a:endParaRPr lang="en-US" sz="1400" b="1" i="1" dirty="0">
              <a:solidFill>
                <a:schemeClr val="tx1"/>
              </a:solidFill>
            </a:endParaRPr>
          </a:p>
          <a:p>
            <a:endParaRPr lang="en-US" sz="14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41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D-Dimer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use of the d-dimer assay is </a:t>
            </a:r>
            <a:r>
              <a:rPr lang="en-US" dirty="0" smtClean="0"/>
              <a:t>of limited </a:t>
            </a:r>
            <a:r>
              <a:rPr lang="en-US" dirty="0"/>
              <a:t>value in patients with a high clinical probability of pulmonary </a:t>
            </a:r>
            <a:r>
              <a:rPr lang="en-US" dirty="0" smtClean="0"/>
              <a:t>embolism.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specificity of an increased d-dimer level is reduced in patients with </a:t>
            </a:r>
            <a:r>
              <a:rPr lang="en-US" dirty="0" smtClean="0"/>
              <a:t>cancer, pregnant </a:t>
            </a:r>
            <a:r>
              <a:rPr lang="en-US" dirty="0"/>
              <a:t>women, and hospitalized and elderly patients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43000" y="5791200"/>
            <a:ext cx="8001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i="1" dirty="0">
                <a:solidFill>
                  <a:schemeClr val="tx1"/>
                </a:solidFill>
                <a:latin typeface="+mj-lt"/>
              </a:rPr>
              <a:t>1.Tapson VF. </a:t>
            </a:r>
            <a:r>
              <a:rPr lang="de-DE" sz="1400" i="1" dirty="0">
                <a:solidFill>
                  <a:schemeClr val="tx1"/>
                </a:solidFill>
                <a:latin typeface="+mj-lt"/>
              </a:rPr>
              <a:t>AJR Am J Roentgenol 2009;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193:425-30.</a:t>
            </a:r>
          </a:p>
          <a:p>
            <a:r>
              <a:rPr lang="en-US" sz="1400" i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nl-NL" sz="1400" i="1" dirty="0">
                <a:solidFill>
                  <a:schemeClr val="tx1"/>
                </a:solidFill>
                <a:latin typeface="+mj-lt"/>
              </a:rPr>
              <a:t> Bruinstroop E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. The use of D-dimer in specific clinical conditions: a  </a:t>
            </a:r>
            <a:r>
              <a:rPr lang="en-US" sz="1400" i="1" dirty="0" smtClean="0">
                <a:solidFill>
                  <a:schemeClr val="tx1"/>
                </a:solidFill>
                <a:latin typeface="+mj-lt"/>
              </a:rPr>
              <a:t>narrative 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review. </a:t>
            </a:r>
            <a:r>
              <a:rPr lang="en-US" sz="1400" i="1" dirty="0" err="1">
                <a:solidFill>
                  <a:schemeClr val="tx1"/>
                </a:solidFill>
                <a:latin typeface="+mj-lt"/>
              </a:rPr>
              <a:t>Eur</a:t>
            </a:r>
            <a:r>
              <a:rPr lang="en-US" sz="1400" i="1" dirty="0">
                <a:solidFill>
                  <a:schemeClr val="tx1"/>
                </a:solidFill>
                <a:latin typeface="+mj-lt"/>
              </a:rPr>
              <a:t> J Intern Med 2009;20:441-6.</a:t>
            </a:r>
          </a:p>
        </p:txBody>
      </p:sp>
    </p:spTree>
    <p:extLst>
      <p:ext uri="{BB962C8B-B14F-4D97-AF65-F5344CB8AC3E}">
        <p14:creationId xmlns:p14="http://schemas.microsoft.com/office/powerpoint/2010/main" val="9971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ventricular dysfunction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Associated with </a:t>
            </a:r>
            <a:r>
              <a:rPr lang="en-US" dirty="0"/>
              <a:t>increased mortality among patients </a:t>
            </a:r>
            <a:r>
              <a:rPr lang="en-US" dirty="0" smtClean="0"/>
              <a:t>with acute </a:t>
            </a:r>
            <a:r>
              <a:rPr lang="en-US" dirty="0"/>
              <a:t>pulmonary </a:t>
            </a:r>
            <a:r>
              <a:rPr lang="en-US" dirty="0" smtClean="0"/>
              <a:t>embolism.*</a:t>
            </a:r>
          </a:p>
          <a:p>
            <a:r>
              <a:rPr lang="en-US" dirty="0" smtClean="0"/>
              <a:t>RV </a:t>
            </a:r>
            <a:r>
              <a:rPr lang="en-US" dirty="0" err="1" smtClean="0"/>
              <a:t>hypokinesia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dilatation- independent </a:t>
            </a:r>
            <a:r>
              <a:rPr lang="en-US" dirty="0"/>
              <a:t>predictors of 30-day </a:t>
            </a:r>
            <a:r>
              <a:rPr lang="en-US" dirty="0" smtClean="0"/>
              <a:t>mortality in </a:t>
            </a:r>
            <a:r>
              <a:rPr lang="en-US" dirty="0" err="1" smtClean="0"/>
              <a:t>hemodynamically</a:t>
            </a:r>
            <a:r>
              <a:rPr lang="en-US" dirty="0" smtClean="0"/>
              <a:t> </a:t>
            </a:r>
            <a:r>
              <a:rPr lang="en-US" dirty="0"/>
              <a:t>stable </a:t>
            </a:r>
            <a:r>
              <a:rPr lang="en-US" dirty="0" smtClean="0"/>
              <a:t>patients.** </a:t>
            </a:r>
          </a:p>
          <a:p>
            <a:r>
              <a:rPr lang="en-US" dirty="0" smtClean="0"/>
              <a:t>RV dysfunction (assessed </a:t>
            </a:r>
            <a:r>
              <a:rPr lang="en-US" dirty="0"/>
              <a:t>by means </a:t>
            </a:r>
            <a:r>
              <a:rPr lang="en-US" dirty="0" smtClean="0"/>
              <a:t>of </a:t>
            </a:r>
            <a:r>
              <a:rPr lang="en-US" dirty="0" err="1" smtClean="0"/>
              <a:t>multidetector</a:t>
            </a:r>
            <a:r>
              <a:rPr lang="en-US" dirty="0" smtClean="0"/>
              <a:t> CT) </a:t>
            </a:r>
            <a:r>
              <a:rPr lang="en-US" dirty="0"/>
              <a:t>has been suggested to be an </a:t>
            </a:r>
            <a:r>
              <a:rPr lang="en-US" dirty="0" smtClean="0"/>
              <a:t>independent predictor </a:t>
            </a:r>
            <a:r>
              <a:rPr lang="en-US" dirty="0"/>
              <a:t>of 30-day </a:t>
            </a:r>
            <a:r>
              <a:rPr lang="en-US" dirty="0" smtClean="0"/>
              <a:t>mortality.***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6019800"/>
            <a:ext cx="8001000" cy="685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i="1" dirty="0" smtClean="0">
                <a:solidFill>
                  <a:schemeClr val="tx1"/>
                </a:solidFill>
              </a:rPr>
              <a:t>*Grifoni S et al.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Circulation </a:t>
            </a:r>
            <a:r>
              <a:rPr lang="en-US" sz="1400" i="1" dirty="0" smtClean="0">
                <a:solidFill>
                  <a:schemeClr val="tx1"/>
                </a:solidFill>
              </a:rPr>
              <a:t>2000; 101:2817-22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</a:p>
          <a:p>
            <a:r>
              <a:rPr lang="en-US" sz="1400" i="1" dirty="0" smtClean="0">
                <a:solidFill>
                  <a:schemeClr val="tx1"/>
                </a:solidFill>
              </a:rPr>
              <a:t>**Frémont B et al. </a:t>
            </a:r>
            <a:r>
              <a:rPr lang="en-US" sz="1400" i="1" dirty="0">
                <a:solidFill>
                  <a:schemeClr val="tx1"/>
                </a:solidFill>
              </a:rPr>
              <a:t>Chest </a:t>
            </a:r>
            <a:r>
              <a:rPr lang="en-US" sz="1400" i="1" dirty="0" smtClean="0">
                <a:solidFill>
                  <a:schemeClr val="tx1"/>
                </a:solidFill>
              </a:rPr>
              <a:t>2008;133:358-62</a:t>
            </a:r>
            <a:r>
              <a:rPr lang="en-US" sz="1400" i="1" dirty="0">
                <a:solidFill>
                  <a:schemeClr val="tx1"/>
                </a:solidFill>
              </a:rPr>
              <a:t>.</a:t>
            </a:r>
          </a:p>
          <a:p>
            <a:r>
              <a:rPr lang="fr-FR" sz="1400" i="1" dirty="0" smtClean="0">
                <a:solidFill>
                  <a:schemeClr val="tx1"/>
                </a:solidFill>
              </a:rPr>
              <a:t>***Sanchez O et al;</a:t>
            </a:r>
            <a:r>
              <a:rPr lang="en-US" sz="1400" i="1" dirty="0" smtClean="0">
                <a:solidFill>
                  <a:schemeClr val="tx1"/>
                </a:solidFill>
              </a:rPr>
              <a:t> </a:t>
            </a:r>
            <a:r>
              <a:rPr lang="en-US" sz="1400" i="1" dirty="0">
                <a:solidFill>
                  <a:schemeClr val="tx1"/>
                </a:solidFill>
              </a:rPr>
              <a:t>Am J </a:t>
            </a:r>
            <a:r>
              <a:rPr lang="en-US" sz="1400" i="1" dirty="0" err="1">
                <a:solidFill>
                  <a:schemeClr val="tx1"/>
                </a:solidFill>
              </a:rPr>
              <a:t>Respir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Crit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smtClean="0">
                <a:solidFill>
                  <a:schemeClr val="tx1"/>
                </a:solidFill>
              </a:rPr>
              <a:t>Care Med </a:t>
            </a:r>
            <a:r>
              <a:rPr lang="en-US" sz="1400" i="1" dirty="0">
                <a:solidFill>
                  <a:schemeClr val="tx1"/>
                </a:solidFill>
              </a:rPr>
              <a:t>2010;181:168-73.</a:t>
            </a:r>
            <a:endParaRPr lang="en-US" sz="1400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6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42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34" y="200159"/>
            <a:ext cx="3774066" cy="258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80" y="2783170"/>
            <a:ext cx="4525859" cy="40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Administrator\Desktop\Figure 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333808"/>
            <a:ext cx="5257800" cy="35241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5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</a:p>
          <a:p>
            <a:r>
              <a:rPr lang="en-US" dirty="0" smtClean="0"/>
              <a:t>Risk stratification </a:t>
            </a:r>
          </a:p>
          <a:p>
            <a:r>
              <a:rPr lang="en-US" dirty="0" smtClean="0"/>
              <a:t>Treatment</a:t>
            </a:r>
          </a:p>
          <a:p>
            <a:r>
              <a:rPr lang="en-US" dirty="0" smtClean="0"/>
              <a:t>Long term prophylaxis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 disturbances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0765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3571628"/>
            <a:ext cx="69627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2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munu\On going papers\SSssc\ec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836" y="1066800"/>
            <a:ext cx="5738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2948049" y="2895600"/>
            <a:ext cx="1676399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45179" y="4648200"/>
            <a:ext cx="1676399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362200" y="4114800"/>
            <a:ext cx="381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76800" y="3048000"/>
            <a:ext cx="685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76800" y="30480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S1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24448" y="4648200"/>
            <a:ext cx="1242952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Q3T3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BNP and Pro-BNP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3505200" cy="990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↑B-type natriuretic peptide (BNP)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↑</a:t>
            </a:r>
            <a:r>
              <a:rPr lang="en-US" b="1" dirty="0">
                <a:solidFill>
                  <a:schemeClr val="tx1"/>
                </a:solidFill>
              </a:rPr>
              <a:t>pro- BNP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86200" y="2400300"/>
            <a:ext cx="10668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53000" y="1905000"/>
            <a:ext cx="3505200" cy="990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risk of an adverse in-hospital </a:t>
            </a:r>
            <a:r>
              <a:rPr lang="en-US" b="1" dirty="0" smtClean="0">
                <a:solidFill>
                  <a:schemeClr val="tx1"/>
                </a:solidFill>
              </a:rPr>
              <a:t>outcome*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6019800"/>
            <a:ext cx="5334000" cy="838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smtClean="0">
                <a:solidFill>
                  <a:schemeClr val="tx1"/>
                </a:solidFill>
              </a:rPr>
              <a:t>*</a:t>
            </a:r>
            <a:r>
              <a:rPr lang="en-US" sz="1400" b="1" i="1" dirty="0" err="1" smtClean="0">
                <a:solidFill>
                  <a:schemeClr val="tx1"/>
                </a:solidFill>
              </a:rPr>
              <a:t>Klok</a:t>
            </a:r>
            <a:r>
              <a:rPr lang="en-US" sz="1400" b="1" i="1" dirty="0" smtClean="0">
                <a:solidFill>
                  <a:schemeClr val="tx1"/>
                </a:solidFill>
              </a:rPr>
              <a:t> FA et al Am </a:t>
            </a:r>
            <a:r>
              <a:rPr lang="en-US" sz="1400" b="1" i="1" dirty="0">
                <a:solidFill>
                  <a:schemeClr val="tx1"/>
                </a:solidFill>
              </a:rPr>
              <a:t>J </a:t>
            </a:r>
            <a:r>
              <a:rPr lang="en-US" sz="1400" b="1" i="1" dirty="0" err="1" smtClean="0">
                <a:solidFill>
                  <a:schemeClr val="tx1"/>
                </a:solidFill>
              </a:rPr>
              <a:t>Respir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err="1" smtClean="0">
                <a:solidFill>
                  <a:schemeClr val="tx1"/>
                </a:solidFill>
              </a:rPr>
              <a:t>Crit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>
                <a:solidFill>
                  <a:schemeClr val="tx1"/>
                </a:solidFill>
              </a:rPr>
              <a:t>Care Med 2008;178:425-30</a:t>
            </a:r>
            <a:r>
              <a:rPr lang="en-US" sz="14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1400" b="1" i="1" dirty="0" smtClean="0">
                <a:solidFill>
                  <a:schemeClr val="tx1"/>
                </a:solidFill>
              </a:rPr>
              <a:t>**Jiménez D et </a:t>
            </a:r>
            <a:r>
              <a:rPr lang="en-US" sz="1400" b="1" i="1" dirty="0" err="1" smtClean="0">
                <a:solidFill>
                  <a:schemeClr val="tx1"/>
                </a:solidFill>
              </a:rPr>
              <a:t>al.Eur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b="1" i="1" dirty="0" err="1">
                <a:solidFill>
                  <a:schemeClr val="tx1"/>
                </a:solidFill>
              </a:rPr>
              <a:t>Respir</a:t>
            </a:r>
            <a:r>
              <a:rPr lang="en-US" sz="1400" b="1" i="1" dirty="0">
                <a:solidFill>
                  <a:schemeClr val="tx1"/>
                </a:solidFill>
              </a:rPr>
              <a:t> J 2008;31:847-53</a:t>
            </a:r>
            <a:r>
              <a:rPr lang="en-US" sz="1400" b="1" i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da-DK" sz="1400" b="1" i="1" dirty="0" smtClean="0">
                <a:solidFill>
                  <a:schemeClr val="tx1"/>
                </a:solidFill>
              </a:rPr>
              <a:t>***Binder L</a:t>
            </a:r>
            <a:r>
              <a:rPr lang="da-DK" sz="1400" b="1" i="1" dirty="0">
                <a:solidFill>
                  <a:schemeClr val="tx1"/>
                </a:solidFill>
              </a:rPr>
              <a:t> </a:t>
            </a:r>
            <a:r>
              <a:rPr lang="da-DK" sz="1400" b="1" i="1" dirty="0" smtClean="0">
                <a:solidFill>
                  <a:schemeClr val="tx1"/>
                </a:solidFill>
              </a:rPr>
              <a:t>et al</a:t>
            </a:r>
            <a:r>
              <a:rPr lang="en-US" sz="1400" b="1" i="1" dirty="0" smtClean="0">
                <a:solidFill>
                  <a:schemeClr val="tx1"/>
                </a:solidFill>
              </a:rPr>
              <a:t>. </a:t>
            </a:r>
            <a:r>
              <a:rPr lang="en-US" sz="1400" b="1" i="1" dirty="0">
                <a:solidFill>
                  <a:schemeClr val="tx1"/>
                </a:solidFill>
              </a:rPr>
              <a:t>Circulation </a:t>
            </a:r>
            <a:r>
              <a:rPr lang="en-US" sz="1400" b="1" i="1" dirty="0" smtClean="0">
                <a:solidFill>
                  <a:schemeClr val="tx1"/>
                </a:solidFill>
              </a:rPr>
              <a:t>2005; 112:1573-9</a:t>
            </a:r>
            <a:r>
              <a:rPr lang="en-US" sz="1400" b="1" i="1" dirty="0">
                <a:solidFill>
                  <a:schemeClr val="tx1"/>
                </a:solidFill>
              </a:rPr>
              <a:t>.</a:t>
            </a:r>
            <a:endParaRPr lang="en-US" sz="14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3200400"/>
            <a:ext cx="3505200" cy="9906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↑Troponin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886200" y="3695700"/>
            <a:ext cx="106680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62896" y="3048000"/>
            <a:ext cx="3505200" cy="2362200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↑ </a:t>
            </a:r>
            <a:r>
              <a:rPr lang="en-US" b="1" dirty="0" smtClean="0">
                <a:solidFill>
                  <a:schemeClr val="tx1"/>
                </a:solidFill>
              </a:rPr>
              <a:t>short-term </a:t>
            </a:r>
            <a:r>
              <a:rPr lang="en-US" b="1" dirty="0">
                <a:solidFill>
                  <a:schemeClr val="tx1"/>
                </a:solidFill>
              </a:rPr>
              <a:t>risk of death by a factor of 5.2 </a:t>
            </a:r>
            <a:endParaRPr lang="en-US" b="1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↑ </a:t>
            </a:r>
            <a:r>
              <a:rPr lang="en-US" b="1" dirty="0" smtClean="0">
                <a:solidFill>
                  <a:schemeClr val="tx1"/>
                </a:solidFill>
              </a:rPr>
              <a:t>risk </a:t>
            </a:r>
            <a:r>
              <a:rPr lang="en-US" b="1" dirty="0">
                <a:solidFill>
                  <a:schemeClr val="tx1"/>
                </a:solidFill>
              </a:rPr>
              <a:t>of death from pulmonary embolism by a factor of 9.4 </a:t>
            </a:r>
            <a:r>
              <a:rPr lang="en-US" b="1" dirty="0" smtClean="0">
                <a:solidFill>
                  <a:schemeClr val="tx1"/>
                </a:solidFill>
              </a:rPr>
              <a:t>**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P</a:t>
            </a:r>
            <a:r>
              <a:rPr lang="en-US" b="1" dirty="0" smtClean="0">
                <a:solidFill>
                  <a:schemeClr val="tx1"/>
                </a:solidFill>
              </a:rPr>
              <a:t>rognostic </a:t>
            </a:r>
            <a:r>
              <a:rPr lang="en-US" b="1" dirty="0">
                <a:solidFill>
                  <a:schemeClr val="tx1"/>
                </a:solidFill>
              </a:rPr>
              <a:t>role of troponin </a:t>
            </a:r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 err="1">
                <a:solidFill>
                  <a:schemeClr val="tx1"/>
                </a:solidFill>
              </a:rPr>
              <a:t>hemodynamically</a:t>
            </a:r>
            <a:r>
              <a:rPr lang="en-US" b="1" dirty="0">
                <a:solidFill>
                  <a:schemeClr val="tx1"/>
                </a:solidFill>
              </a:rPr>
              <a:t> stable </a:t>
            </a:r>
            <a:r>
              <a:rPr lang="en-US" b="1" dirty="0" smtClean="0">
                <a:solidFill>
                  <a:schemeClr val="tx1"/>
                </a:solidFill>
              </a:rPr>
              <a:t>patients***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7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Severity dependent treatment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1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l"/>
            <a:r>
              <a:rPr lang="en-US" sz="1800" b="1" i="1" dirty="0" smtClean="0">
                <a:latin typeface="Arial Black" pitchFamily="34" charset="0"/>
              </a:rPr>
              <a:t>Massive PE </a:t>
            </a:r>
            <a:r>
              <a:rPr lang="en-US" sz="1800" b="1" dirty="0" smtClean="0">
                <a:latin typeface="Arial Black" pitchFamily="34" charset="0"/>
              </a:rPr>
              <a:t>: Acute PE with sustained hypotension (SBP &lt;90 mm Hg for at least 15 minutes or requiring inotropic support)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09" y="1295399"/>
            <a:ext cx="8246591" cy="4821677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00" dirty="0" err="1" smtClean="0">
                <a:latin typeface="Arial Black" pitchFamily="34" charset="0"/>
              </a:rPr>
              <a:t>S</a:t>
            </a:r>
            <a:r>
              <a:rPr lang="en-US" sz="1600" i="1" dirty="0" err="1" smtClean="0">
                <a:latin typeface="Arial Black" pitchFamily="34" charset="0"/>
              </a:rPr>
              <a:t>ubmassive</a:t>
            </a:r>
            <a:r>
              <a:rPr lang="en-US" sz="1600" i="1" dirty="0" smtClean="0">
                <a:latin typeface="Arial Black" pitchFamily="34" charset="0"/>
              </a:rPr>
              <a:t> PE </a:t>
            </a:r>
            <a:r>
              <a:rPr lang="en-US" sz="1600" dirty="0" smtClean="0">
                <a:latin typeface="Arial Black" pitchFamily="34" charset="0"/>
              </a:rPr>
              <a:t>: Acute PE without systemic hypotension (systolic blood pressure &gt;90 mm Hg) but with either RV dysfunction or myocardial necrosis.</a:t>
            </a:r>
          </a:p>
          <a:p>
            <a:r>
              <a:rPr lang="en-US" sz="1600" dirty="0" smtClean="0">
                <a:latin typeface="Arial Black" pitchFamily="34" charset="0"/>
              </a:rPr>
              <a:t>RV dysfunction- at least 1 of the following: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RV dilation (apical 4-chamber RV diameter divided by LV diameter &gt;0.9) or RV systolic dysfunction on echocardiography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RV dilation (4-chamber RV diameter divided by LV diameter 0.9) on CT</a:t>
            </a:r>
          </a:p>
          <a:p>
            <a:r>
              <a:rPr lang="en-US" sz="1600" dirty="0" smtClean="0">
                <a:latin typeface="Arial Black" pitchFamily="34" charset="0"/>
              </a:rPr>
              <a:t>Myocardial necrosis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Elevation of BNP (90 </a:t>
            </a:r>
            <a:r>
              <a:rPr lang="en-US" sz="1600" dirty="0" err="1" smtClean="0">
                <a:latin typeface="Arial Black" pitchFamily="34" charset="0"/>
              </a:rPr>
              <a:t>pg</a:t>
            </a:r>
            <a:r>
              <a:rPr lang="en-US" sz="1600" dirty="0" smtClean="0">
                <a:latin typeface="Arial Black" pitchFamily="34" charset="0"/>
              </a:rPr>
              <a:t>/mL)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Elevation of N-terminal pro-BNP (500 </a:t>
            </a:r>
            <a:r>
              <a:rPr lang="en-US" sz="1600" dirty="0" err="1" smtClean="0">
                <a:latin typeface="Arial Black" pitchFamily="34" charset="0"/>
              </a:rPr>
              <a:t>pg</a:t>
            </a:r>
            <a:r>
              <a:rPr lang="en-US" sz="1600" dirty="0" smtClean="0">
                <a:latin typeface="Arial Black" pitchFamily="34" charset="0"/>
              </a:rPr>
              <a:t>/mL); or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Electrocardiographic changes (new complete or incomplete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right bundle-branch block, </a:t>
            </a:r>
            <a:r>
              <a:rPr lang="en-US" sz="1600" dirty="0" err="1" smtClean="0">
                <a:latin typeface="Arial Black" pitchFamily="34" charset="0"/>
              </a:rPr>
              <a:t>anteroseptal</a:t>
            </a:r>
            <a:r>
              <a:rPr lang="en-US" sz="1600" dirty="0" smtClean="0">
                <a:latin typeface="Arial Black" pitchFamily="34" charset="0"/>
              </a:rPr>
              <a:t> ST elevation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or depression, or </a:t>
            </a:r>
            <a:r>
              <a:rPr lang="en-US" sz="1600" dirty="0" err="1" smtClean="0">
                <a:latin typeface="Arial Black" pitchFamily="34" charset="0"/>
              </a:rPr>
              <a:t>anteroseptal</a:t>
            </a:r>
            <a:r>
              <a:rPr lang="en-US" sz="1600" dirty="0" smtClean="0">
                <a:latin typeface="Arial Black" pitchFamily="34" charset="0"/>
              </a:rPr>
              <a:t> T-wave inversion)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Myocardial necrosis is defined as either of the following: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Elevation of troponin I (0.4 </a:t>
            </a:r>
            <a:r>
              <a:rPr lang="en-US" sz="1600" dirty="0" err="1" smtClean="0">
                <a:latin typeface="Arial Black" pitchFamily="34" charset="0"/>
              </a:rPr>
              <a:t>ng</a:t>
            </a:r>
            <a:r>
              <a:rPr lang="en-US" sz="1600" dirty="0" smtClean="0">
                <a:latin typeface="Arial Black" pitchFamily="34" charset="0"/>
              </a:rPr>
              <a:t>/mL) or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 smtClean="0">
                <a:latin typeface="Arial Black" pitchFamily="34" charset="0"/>
              </a:rPr>
              <a:t>Elevation of troponin T (0.1 </a:t>
            </a:r>
            <a:r>
              <a:rPr lang="en-US" sz="1600" dirty="0" err="1" smtClean="0">
                <a:latin typeface="Arial Black" pitchFamily="34" charset="0"/>
              </a:rPr>
              <a:t>ng</a:t>
            </a:r>
            <a:r>
              <a:rPr lang="en-US" sz="1600" dirty="0" smtClean="0">
                <a:latin typeface="Arial Black" pitchFamily="34" charset="0"/>
              </a:rPr>
              <a:t>/mL)</a:t>
            </a:r>
          </a:p>
          <a:p>
            <a:endParaRPr lang="en-US" sz="1600" dirty="0">
              <a:latin typeface="Arial Black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4011" y="6117077"/>
            <a:ext cx="8246590" cy="740923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300" i="1" dirty="0" smtClean="0">
              <a:latin typeface="Arial Black" pitchFamily="34" charset="0"/>
            </a:endParaRPr>
          </a:p>
          <a:p>
            <a:pPr algn="l"/>
            <a:r>
              <a:rPr lang="en-US" sz="4000" i="1" dirty="0" smtClean="0">
                <a:latin typeface="Arial Black" pitchFamily="34" charset="0"/>
              </a:rPr>
              <a:t>Low-risk PE </a:t>
            </a:r>
            <a:r>
              <a:rPr lang="en-US" sz="4000" dirty="0" smtClean="0">
                <a:latin typeface="Arial Black" pitchFamily="34" charset="0"/>
              </a:rPr>
              <a:t>: Acute PE and the absence of the clinical markers of adverse prognosis that define massive or </a:t>
            </a:r>
            <a:r>
              <a:rPr lang="en-US" sz="4000" dirty="0" err="1" smtClean="0">
                <a:latin typeface="Arial Black" pitchFamily="34" charset="0"/>
              </a:rPr>
              <a:t>submassive</a:t>
            </a:r>
            <a:r>
              <a:rPr lang="en-US" sz="4000" dirty="0" smtClean="0">
                <a:latin typeface="Arial Black" pitchFamily="34" charset="0"/>
              </a:rPr>
              <a:t> PE.</a:t>
            </a:r>
          </a:p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38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4893" y="257033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Arial Black" pitchFamily="34" charset="0"/>
              </a:rPr>
              <a:t>PE</a:t>
            </a:r>
            <a:endParaRPr lang="en-US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95600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Heparin anticoagulation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666673"/>
            <a:ext cx="3124200" cy="7846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Submassive</a:t>
            </a:r>
            <a:r>
              <a:rPr lang="en-US" b="1" dirty="0" smtClean="0">
                <a:solidFill>
                  <a:schemeClr val="tx1"/>
                </a:solidFill>
              </a:rPr>
              <a:t> with RV strain (Abnormal echo or biomarkers)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41862" y="1754222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Submassive</a:t>
            </a:r>
            <a:r>
              <a:rPr lang="en-US" b="1" dirty="0" smtClean="0">
                <a:solidFill>
                  <a:schemeClr val="tx1"/>
                </a:solidFill>
              </a:rPr>
              <a:t> without RV strain (low risk PE)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77000" y="1708826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Systolic BP&lt;90 for &gt;15 min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3962400"/>
            <a:ext cx="57912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Evidence of shock(SBP&lt;90)/respiratory failure(SPO2&lt;95%)/Altered mental status/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RV dysfunction(RV </a:t>
            </a:r>
            <a:r>
              <a:rPr lang="en-US" b="1" dirty="0" err="1" smtClean="0">
                <a:solidFill>
                  <a:schemeClr val="tx1"/>
                </a:solidFill>
              </a:rPr>
              <a:t>hypokinesia</a:t>
            </a:r>
            <a:r>
              <a:rPr lang="en-US" b="1" dirty="0" smtClean="0">
                <a:solidFill>
                  <a:schemeClr val="tx1"/>
                </a:solidFill>
              </a:rPr>
              <a:t>/VSP&gt;40 mm Hg)/</a:t>
            </a:r>
            <a:r>
              <a:rPr lang="en-US" b="1" dirty="0" err="1" smtClean="0">
                <a:solidFill>
                  <a:schemeClr val="tx1"/>
                </a:solidFill>
              </a:rPr>
              <a:t>Tropnin</a:t>
            </a:r>
            <a:r>
              <a:rPr lang="en-US" b="1" dirty="0" smtClean="0">
                <a:solidFill>
                  <a:schemeClr val="tx1"/>
                </a:solidFill>
              </a:rPr>
              <a:t> above </a:t>
            </a:r>
            <a:r>
              <a:rPr lang="en-US" b="1" dirty="0" err="1" smtClean="0">
                <a:solidFill>
                  <a:schemeClr val="tx1"/>
                </a:solidFill>
              </a:rPr>
              <a:t>boderline</a:t>
            </a:r>
            <a:r>
              <a:rPr lang="en-US" b="1" dirty="0" smtClean="0">
                <a:solidFill>
                  <a:schemeClr val="tx1"/>
                </a:solidFill>
              </a:rPr>
              <a:t> value/BNP&gt;100pg/ml/pro-BNP&gt;900pg/ml)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2869660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Heparin anticoagulation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05600" y="2895600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Heparin anticoagulation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36068" y="5943600"/>
            <a:ext cx="1752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Thrombolyse</a:t>
            </a:r>
            <a:r>
              <a:rPr lang="en-US" b="1" dirty="0" smtClean="0">
                <a:solidFill>
                  <a:schemeClr val="tx1"/>
                </a:solidFill>
              </a:rPr>
              <a:t> if no C/I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207138" y="2363822"/>
            <a:ext cx="22698" cy="4831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2"/>
          </p:cNvCxnSpPr>
          <p:nvPr/>
        </p:nvCxnSpPr>
        <p:spPr>
          <a:xfrm>
            <a:off x="7581900" y="3505200"/>
            <a:ext cx="0" cy="255351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69513" y="2318426"/>
            <a:ext cx="0" cy="57717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0"/>
          </p:cNvCxnSpPr>
          <p:nvPr/>
        </p:nvCxnSpPr>
        <p:spPr>
          <a:xfrm>
            <a:off x="4112368" y="5638800"/>
            <a:ext cx="0" cy="3048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8308" y="3479260"/>
            <a:ext cx="7296" cy="48314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0" idx="0"/>
          </p:cNvCxnSpPr>
          <p:nvPr/>
        </p:nvCxnSpPr>
        <p:spPr>
          <a:xfrm>
            <a:off x="4138308" y="2451370"/>
            <a:ext cx="14592" cy="41829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741193" y="866633"/>
            <a:ext cx="0" cy="442609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218487" y="1310379"/>
            <a:ext cx="2522706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332260" y="1331069"/>
            <a:ext cx="0" cy="335604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249956" y="1368756"/>
            <a:ext cx="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767351" y="1316924"/>
            <a:ext cx="3581400" cy="105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029200" y="6058711"/>
            <a:ext cx="255270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59904" y="1335932"/>
            <a:ext cx="0" cy="330741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842963"/>
            <a:ext cx="776287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---- Anticoagulation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patients with a high clinical probability of pulmonary embolism, anticoagulant treatment should be initiated while diagnostic confirmation is awaited.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7288" y="6172200"/>
            <a:ext cx="5334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Smith SB et al .Chest 2010.</a:t>
            </a:r>
          </a:p>
        </p:txBody>
      </p:sp>
    </p:spTree>
    <p:extLst>
      <p:ext uri="{BB962C8B-B14F-4D97-AF65-F5344CB8AC3E}">
        <p14:creationId xmlns:p14="http://schemas.microsoft.com/office/powerpoint/2010/main" val="40159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Anticoagulation dosing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6068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Enoxaparin1mg/kg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Fondaparinux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5mg      &lt;50 kg</a:t>
                      </a:r>
                    </a:p>
                    <a:p>
                      <a:r>
                        <a:rPr lang="en-US" dirty="0" smtClean="0"/>
                        <a:t>7.5mg   50-100kg</a:t>
                      </a:r>
                    </a:p>
                    <a:p>
                      <a:r>
                        <a:rPr lang="en-US" dirty="0" smtClean="0"/>
                        <a:t>10mg    &gt;100kg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UFH</a:t>
                      </a:r>
                    </a:p>
                    <a:p>
                      <a:r>
                        <a:rPr lang="en-US" dirty="0" smtClean="0"/>
                        <a:t>80 IU bolus f/b 18 IU/kg/</a:t>
                      </a:r>
                      <a:r>
                        <a:rPr lang="en-US" dirty="0" err="1" smtClean="0"/>
                        <a:t>hr</a:t>
                      </a:r>
                      <a:r>
                        <a:rPr lang="en-US" dirty="0" smtClean="0"/>
                        <a:t> with target </a:t>
                      </a:r>
                      <a:r>
                        <a:rPr lang="en-US" dirty="0" err="1" smtClean="0"/>
                        <a:t>aPTT</a:t>
                      </a:r>
                      <a:r>
                        <a:rPr lang="en-US" dirty="0" smtClean="0"/>
                        <a:t> 1.5 to 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Infusion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Low-molecular-weight heparins and </a:t>
            </a:r>
            <a:r>
              <a:rPr lang="en-US" dirty="0" err="1" smtClean="0"/>
              <a:t>fondaparinux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preferred over unfractionated heparin </a:t>
            </a:r>
            <a:r>
              <a:rPr lang="en-US" dirty="0" smtClean="0"/>
              <a:t>for their </a:t>
            </a:r>
            <a:r>
              <a:rPr lang="en-US" dirty="0"/>
              <a:t>ease of use.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reatment </a:t>
            </a:r>
            <a:r>
              <a:rPr lang="en-US" dirty="0">
                <a:solidFill>
                  <a:srgbClr val="FF0000"/>
                </a:solidFill>
              </a:rPr>
              <a:t>with a </a:t>
            </a:r>
            <a:r>
              <a:rPr lang="en-US" dirty="0" smtClean="0">
                <a:solidFill>
                  <a:srgbClr val="FF0000"/>
                </a:solidFill>
              </a:rPr>
              <a:t>weight-adjusted </a:t>
            </a:r>
            <a:r>
              <a:rPr lang="en-US" dirty="0" err="1" smtClean="0">
                <a:solidFill>
                  <a:srgbClr val="FF0000"/>
                </a:solidFill>
              </a:rPr>
              <a:t>lowmolecular</a:t>
            </a:r>
            <a:r>
              <a:rPr lang="en-US" dirty="0" smtClean="0">
                <a:solidFill>
                  <a:srgbClr val="FF0000"/>
                </a:solidFill>
              </a:rPr>
              <a:t>- weight </a:t>
            </a:r>
            <a:r>
              <a:rPr lang="en-US" dirty="0">
                <a:solidFill>
                  <a:srgbClr val="FF0000"/>
                </a:solidFill>
              </a:rPr>
              <a:t>heparin had an efficacy </a:t>
            </a:r>
            <a:r>
              <a:rPr lang="en-US" dirty="0" smtClean="0">
                <a:solidFill>
                  <a:srgbClr val="FF0000"/>
                </a:solidFill>
              </a:rPr>
              <a:t>and safety </a:t>
            </a:r>
            <a:r>
              <a:rPr lang="en-US" dirty="0">
                <a:solidFill>
                  <a:srgbClr val="FF0000"/>
                </a:solidFill>
              </a:rPr>
              <a:t>profile similar to that of intravenous </a:t>
            </a:r>
            <a:r>
              <a:rPr lang="en-US" dirty="0" smtClean="0">
                <a:solidFill>
                  <a:srgbClr val="FF0000"/>
                </a:solidFill>
              </a:rPr>
              <a:t>unfractionated heparin.*</a:t>
            </a:r>
          </a:p>
          <a:p>
            <a:r>
              <a:rPr lang="en-US" dirty="0" err="1" smtClean="0"/>
              <a:t>Fondaparinux</a:t>
            </a:r>
            <a:r>
              <a:rPr lang="en-US" dirty="0" smtClean="0"/>
              <a:t> </a:t>
            </a:r>
            <a:r>
              <a:rPr lang="en-US" dirty="0"/>
              <a:t>was </a:t>
            </a:r>
            <a:r>
              <a:rPr lang="en-US" dirty="0" smtClean="0"/>
              <a:t>shown to </a:t>
            </a:r>
            <a:r>
              <a:rPr lang="en-US" dirty="0"/>
              <a:t>be as effective and safe as intravenous </a:t>
            </a:r>
            <a:r>
              <a:rPr lang="en-US" dirty="0" smtClean="0"/>
              <a:t>unfractionated heparin </a:t>
            </a:r>
            <a:r>
              <a:rPr lang="en-US" dirty="0"/>
              <a:t>in a large, open-label </a:t>
            </a:r>
            <a:r>
              <a:rPr lang="en-US" dirty="0" smtClean="0"/>
              <a:t>study.**</a:t>
            </a:r>
            <a:endParaRPr lang="en-US" dirty="0"/>
          </a:p>
          <a:p>
            <a:r>
              <a:rPr lang="en-US" dirty="0"/>
              <a:t>Since low-molecular-weight heparins and </a:t>
            </a:r>
            <a:r>
              <a:rPr lang="en-US" dirty="0" err="1" smtClean="0"/>
              <a:t>fondaparinux</a:t>
            </a:r>
            <a:r>
              <a:rPr lang="en-US" dirty="0"/>
              <a:t> </a:t>
            </a:r>
            <a:r>
              <a:rPr lang="en-US" dirty="0" smtClean="0"/>
              <a:t>are </a:t>
            </a:r>
            <a:r>
              <a:rPr lang="en-US" dirty="0"/>
              <a:t>excreted by the kidneys, </a:t>
            </a:r>
            <a:r>
              <a:rPr lang="en-US" dirty="0" smtClean="0"/>
              <a:t>unfractionated heparin </a:t>
            </a:r>
            <a:r>
              <a:rPr lang="en-US" dirty="0"/>
              <a:t>should be considered in patients </a:t>
            </a:r>
            <a:r>
              <a:rPr lang="en-US" dirty="0" smtClean="0"/>
              <a:t>with a </a:t>
            </a:r>
            <a:r>
              <a:rPr lang="en-US" dirty="0" err="1"/>
              <a:t>creatinine</a:t>
            </a:r>
            <a:r>
              <a:rPr lang="en-US" dirty="0"/>
              <a:t> clearance of less than 30 ml per minute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7288" y="6172200"/>
            <a:ext cx="5334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*Quinlan DJ, </a:t>
            </a:r>
            <a:r>
              <a:rPr lang="sv-SE" sz="1400" b="1" i="1" dirty="0">
                <a:solidFill>
                  <a:schemeClr val="tx1"/>
                </a:solidFill>
              </a:rPr>
              <a:t>Ann Intern Med 2004; </a:t>
            </a:r>
            <a:r>
              <a:rPr lang="en-US" sz="1400" b="1" i="1" dirty="0">
                <a:solidFill>
                  <a:schemeClr val="tx1"/>
                </a:solidFill>
              </a:rPr>
              <a:t>140:175-83.</a:t>
            </a:r>
          </a:p>
          <a:p>
            <a:r>
              <a:rPr lang="en-US" sz="1400" b="1" i="1" dirty="0">
                <a:solidFill>
                  <a:schemeClr val="tx1"/>
                </a:solidFill>
              </a:rPr>
              <a:t>**The Matisse Investigators. N </a:t>
            </a:r>
            <a:r>
              <a:rPr lang="en-US" sz="1400" b="1" i="1" dirty="0" err="1">
                <a:solidFill>
                  <a:schemeClr val="tx1"/>
                </a:solidFill>
              </a:rPr>
              <a:t>Engl</a:t>
            </a:r>
            <a:r>
              <a:rPr lang="en-US" sz="1400" b="1" i="1" dirty="0">
                <a:solidFill>
                  <a:schemeClr val="tx1"/>
                </a:solidFill>
              </a:rPr>
              <a:t> J Med 2003;349:1695-702</a:t>
            </a:r>
          </a:p>
        </p:txBody>
      </p:sp>
    </p:spTree>
    <p:extLst>
      <p:ext uri="{BB962C8B-B14F-4D97-AF65-F5344CB8AC3E}">
        <p14:creationId xmlns:p14="http://schemas.microsoft.com/office/powerpoint/2010/main" val="29029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When a patient  presents  with </a:t>
            </a:r>
          </a:p>
          <a:p>
            <a:r>
              <a:rPr lang="en-US" dirty="0" smtClean="0"/>
              <a:t>Dyspnea </a:t>
            </a:r>
          </a:p>
          <a:p>
            <a:r>
              <a:rPr lang="en-US" dirty="0"/>
              <a:t>C</a:t>
            </a:r>
            <a:r>
              <a:rPr lang="en-US" dirty="0" smtClean="0"/>
              <a:t>hest pain</a:t>
            </a:r>
          </a:p>
          <a:p>
            <a:r>
              <a:rPr lang="en-US" dirty="0" smtClean="0"/>
              <a:t>And/or </a:t>
            </a:r>
            <a:r>
              <a:rPr lang="en-US" dirty="0"/>
              <a:t>sustained hypotension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(without </a:t>
            </a:r>
            <a:r>
              <a:rPr lang="en-US" dirty="0"/>
              <a:t>an alternative </a:t>
            </a:r>
            <a:r>
              <a:rPr lang="en-US" dirty="0" smtClean="0"/>
              <a:t>obvious cause)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But, this diagnosis is followed by a confirmatory test only in about 20% </a:t>
            </a:r>
            <a:r>
              <a:rPr lang="en-US" dirty="0"/>
              <a:t>of </a:t>
            </a:r>
            <a:r>
              <a:rPr lang="en-US" dirty="0" smtClean="0"/>
              <a:t>patients.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lower </a:t>
            </a:r>
            <a:r>
              <a:rPr lang="en-US" dirty="0" smtClean="0"/>
              <a:t>in United </a:t>
            </a:r>
            <a:r>
              <a:rPr lang="en-US" dirty="0"/>
              <a:t>States, where the threshold to perform a workup for pulmonary </a:t>
            </a:r>
            <a:r>
              <a:rPr lang="en-US" dirty="0" smtClean="0"/>
              <a:t>embolism is </a:t>
            </a:r>
            <a:r>
              <a:rPr lang="en-US" dirty="0"/>
              <a:t>particularly low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</a:t>
            </a:r>
            <a:r>
              <a:rPr lang="en-US" dirty="0" err="1" smtClean="0"/>
              <a:t>Righini</a:t>
            </a:r>
            <a:r>
              <a:rPr lang="en-US" dirty="0" smtClean="0"/>
              <a:t> M et </a:t>
            </a:r>
            <a:r>
              <a:rPr lang="en-US" dirty="0" err="1" smtClean="0"/>
              <a:t>al.Lancet</a:t>
            </a:r>
            <a:r>
              <a:rPr lang="en-US" dirty="0" smtClean="0"/>
              <a:t> 2008; 371:1343-52</a:t>
            </a:r>
            <a:r>
              <a:rPr lang="en-US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9800" y="1524000"/>
            <a:ext cx="22098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PULMONARY EMBOLISM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0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13266"/>
            <a:ext cx="68199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2218323"/>
            <a:ext cx="60293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250374" y="3728177"/>
            <a:ext cx="30480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50374" y="3347177"/>
            <a:ext cx="0" cy="5334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334000" y="3374576"/>
            <a:ext cx="9144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 free survival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71600" y="228600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Thrombolysis in </a:t>
            </a:r>
            <a:r>
              <a:rPr lang="en-US" dirty="0" err="1"/>
              <a:t>hemodynamically</a:t>
            </a:r>
            <a:r>
              <a:rPr lang="en-US" dirty="0"/>
              <a:t> stable patient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943600" y="2191027"/>
            <a:ext cx="3200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Thrombolysis reduced the </a:t>
            </a:r>
            <a:r>
              <a:rPr lang="en-US" dirty="0"/>
              <a:t>rate of clinical deterioration </a:t>
            </a:r>
            <a:r>
              <a:rPr lang="en-US" dirty="0" smtClean="0"/>
              <a:t> </a:t>
            </a:r>
            <a:r>
              <a:rPr lang="en-US" dirty="0"/>
              <a:t>but not the rate </a:t>
            </a:r>
            <a:r>
              <a:rPr lang="en-US" dirty="0" smtClean="0"/>
              <a:t>of death</a:t>
            </a:r>
            <a:r>
              <a:rPr lang="en-US" dirty="0"/>
              <a:t>, as compared with the use of </a:t>
            </a:r>
            <a:r>
              <a:rPr lang="en-US" dirty="0" smtClean="0"/>
              <a:t>unfractionated heparin.</a:t>
            </a:r>
          </a:p>
          <a:p>
            <a:r>
              <a:rPr lang="en-US" dirty="0" smtClean="0"/>
              <a:t>Intravenous </a:t>
            </a:r>
            <a:r>
              <a:rPr lang="en-US" dirty="0"/>
              <a:t>thrombolytic </a:t>
            </a:r>
            <a:r>
              <a:rPr lang="en-US" dirty="0" smtClean="0"/>
              <a:t>treatment was </a:t>
            </a:r>
            <a:r>
              <a:rPr lang="en-US" dirty="0"/>
              <a:t>associated with a more rapid </a:t>
            </a:r>
            <a:r>
              <a:rPr lang="en-US" dirty="0" smtClean="0"/>
              <a:t>resolution of </a:t>
            </a:r>
            <a:r>
              <a:rPr lang="en-US" dirty="0"/>
              <a:t>right ventricular </a:t>
            </a:r>
            <a:r>
              <a:rPr lang="en-US" dirty="0" smtClean="0"/>
              <a:t>dysfunction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2" y="9667"/>
            <a:ext cx="64198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302895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43865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5191125"/>
            <a:ext cx="4333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Thrombolysis in </a:t>
            </a:r>
            <a:r>
              <a:rPr lang="en-US" dirty="0" err="1"/>
              <a:t>hemodynamically</a:t>
            </a:r>
            <a:r>
              <a:rPr lang="en-US" dirty="0"/>
              <a:t> </a:t>
            </a:r>
            <a:r>
              <a:rPr lang="en-US" dirty="0" smtClean="0"/>
              <a:t>unstable </a:t>
            </a:r>
            <a:r>
              <a:rPr lang="en-US" dirty="0"/>
              <a:t>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</a:t>
            </a:r>
            <a:r>
              <a:rPr lang="en-US" dirty="0" smtClean="0"/>
              <a:t>andidates for </a:t>
            </a:r>
            <a:r>
              <a:rPr lang="en-US" dirty="0"/>
              <a:t>more aggressive treatment, such as </a:t>
            </a:r>
            <a:r>
              <a:rPr lang="en-US" dirty="0" smtClean="0"/>
              <a:t>phar</a:t>
            </a:r>
            <a:r>
              <a:rPr lang="en-US" dirty="0"/>
              <a:t>macologic or mechanical thrombolysis. </a:t>
            </a:r>
            <a:endParaRPr lang="en-US" dirty="0" smtClean="0"/>
          </a:p>
          <a:p>
            <a:r>
              <a:rPr lang="en-US" dirty="0" smtClean="0"/>
              <a:t>Mortality can </a:t>
            </a:r>
            <a:r>
              <a:rPr lang="en-US" dirty="0"/>
              <a:t>be as high as 60% in untreated patients (</a:t>
            </a:r>
            <a:r>
              <a:rPr lang="en-US" dirty="0" smtClean="0"/>
              <a:t>and even </a:t>
            </a:r>
            <a:r>
              <a:rPr lang="en-US" dirty="0"/>
              <a:t>higher in patients with right heart </a:t>
            </a:r>
            <a:r>
              <a:rPr lang="en-US" dirty="0" smtClean="0"/>
              <a:t>thrombi) and </a:t>
            </a:r>
            <a:r>
              <a:rPr lang="en-US" dirty="0"/>
              <a:t>can be reduced to less than 30% with </a:t>
            </a:r>
            <a:r>
              <a:rPr lang="en-US" dirty="0" smtClean="0"/>
              <a:t>prompt treatment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bleeding was more common with </a:t>
            </a:r>
            <a:r>
              <a:rPr lang="en-US" dirty="0" smtClean="0"/>
              <a:t>intravenous thrombolysis </a:t>
            </a:r>
            <a:r>
              <a:rPr lang="en-US" dirty="0"/>
              <a:t>than with anticoagulant therapy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87288" y="6172200"/>
            <a:ext cx="5334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i="1" dirty="0">
              <a:solidFill>
                <a:schemeClr val="tx1"/>
              </a:solidFill>
            </a:endParaRPr>
          </a:p>
          <a:p>
            <a:r>
              <a:rPr lang="en-US" sz="1400" b="1" i="1" dirty="0">
                <a:solidFill>
                  <a:schemeClr val="tx1"/>
                </a:solidFill>
              </a:rPr>
              <a:t>Wan S et al. Circulation 2004;110:744-9.</a:t>
            </a:r>
          </a:p>
          <a:p>
            <a:endParaRPr lang="en-US" sz="14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70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for thrombolysis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Exclusion criteria for </a:t>
            </a:r>
            <a:r>
              <a:rPr lang="en-US" dirty="0" err="1"/>
              <a:t>tPA</a:t>
            </a:r>
            <a:r>
              <a:rPr lang="en-US" dirty="0"/>
              <a:t> in </a:t>
            </a:r>
            <a:r>
              <a:rPr lang="en-US" dirty="0" err="1"/>
              <a:t>submassive</a:t>
            </a:r>
            <a:r>
              <a:rPr lang="en-US" dirty="0"/>
              <a:t> PE: </a:t>
            </a:r>
          </a:p>
          <a:p>
            <a:r>
              <a:rPr lang="en-US" dirty="0" smtClean="0"/>
              <a:t>Age </a:t>
            </a:r>
            <a:r>
              <a:rPr lang="en-US" dirty="0"/>
              <a:t>&gt; 80 </a:t>
            </a:r>
          </a:p>
          <a:p>
            <a:r>
              <a:rPr lang="en-US" dirty="0" smtClean="0"/>
              <a:t>Hemodynamic </a:t>
            </a:r>
            <a:r>
              <a:rPr lang="en-US" dirty="0"/>
              <a:t>instability (SBP &lt; 90 mmHg) </a:t>
            </a:r>
          </a:p>
          <a:p>
            <a:r>
              <a:rPr lang="en-US" dirty="0" smtClean="0"/>
              <a:t>Onset </a:t>
            </a:r>
            <a:r>
              <a:rPr lang="en-US" dirty="0"/>
              <a:t>of symptoms &gt; 96 hours </a:t>
            </a:r>
          </a:p>
          <a:p>
            <a:r>
              <a:rPr lang="en-US" dirty="0" smtClean="0"/>
              <a:t>Thrombolytic </a:t>
            </a:r>
            <a:r>
              <a:rPr lang="en-US" dirty="0"/>
              <a:t>treatment, major surgery, or biopsy &lt; 7 days ago; major trauma &lt; 10 days ago </a:t>
            </a:r>
          </a:p>
          <a:p>
            <a:r>
              <a:rPr lang="en-US" dirty="0" smtClean="0"/>
              <a:t>CVA</a:t>
            </a:r>
            <a:r>
              <a:rPr lang="en-US" dirty="0"/>
              <a:t>, TIA, </a:t>
            </a:r>
            <a:r>
              <a:rPr lang="en-US" dirty="0" err="1"/>
              <a:t>craniocerebral</a:t>
            </a:r>
            <a:r>
              <a:rPr lang="en-US" dirty="0"/>
              <a:t> trauma, or neurosurgery &lt; 6 months ago </a:t>
            </a:r>
          </a:p>
          <a:p>
            <a:r>
              <a:rPr lang="en-US" dirty="0" smtClean="0"/>
              <a:t>GI </a:t>
            </a:r>
            <a:r>
              <a:rPr lang="en-US" dirty="0"/>
              <a:t>bleeding &lt; 3 months ago </a:t>
            </a:r>
          </a:p>
          <a:p>
            <a:r>
              <a:rPr lang="en-US" dirty="0" smtClean="0"/>
              <a:t>Uncontrolled </a:t>
            </a:r>
            <a:r>
              <a:rPr lang="en-US" dirty="0"/>
              <a:t>HTN </a:t>
            </a:r>
          </a:p>
          <a:p>
            <a:r>
              <a:rPr lang="en-US" dirty="0" smtClean="0"/>
              <a:t>Known </a:t>
            </a:r>
            <a:r>
              <a:rPr lang="en-US" dirty="0"/>
              <a:t>bleeding disorder or diabetic retinopathy </a:t>
            </a:r>
          </a:p>
          <a:p>
            <a:r>
              <a:rPr lang="en-US" dirty="0" smtClean="0"/>
              <a:t>Current </a:t>
            </a:r>
            <a:r>
              <a:rPr lang="en-US" dirty="0"/>
              <a:t>therapy with oral anticoagulant; Current pregnancy or lactation </a:t>
            </a:r>
          </a:p>
          <a:p>
            <a:r>
              <a:rPr lang="en-US" dirty="0" smtClean="0"/>
              <a:t>Life </a:t>
            </a:r>
            <a:r>
              <a:rPr lang="en-US" dirty="0"/>
              <a:t>expectancy &lt; 6 months because of underlying disease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6172200"/>
            <a:ext cx="6887688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 err="1">
                <a:solidFill>
                  <a:schemeClr val="tx1"/>
                </a:solidFill>
              </a:rPr>
              <a:t>Kearon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  <a:r>
              <a:rPr lang="en-US" sz="1400" b="1" i="1" dirty="0" smtClean="0">
                <a:solidFill>
                  <a:schemeClr val="tx1"/>
                </a:solidFill>
              </a:rPr>
              <a:t>C et al, Chest </a:t>
            </a:r>
            <a:r>
              <a:rPr lang="en-US" sz="1400" b="1" i="1" dirty="0">
                <a:solidFill>
                  <a:schemeClr val="tx1"/>
                </a:solidFill>
              </a:rPr>
              <a:t>2008;133:Suppl:454S-545S.</a:t>
            </a:r>
          </a:p>
          <a:p>
            <a:endParaRPr lang="en-US" sz="1400" b="1" i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56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Dosing and Action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322431"/>
              </p:ext>
            </p:extLst>
          </p:nvPr>
        </p:nvGraphicFramePr>
        <p:xfrm>
          <a:off x="381000" y="1064854"/>
          <a:ext cx="82296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drug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FDA indication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 plasminogen activation?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dose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Streptokinase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250 000-IU IV bolus followed by</a:t>
                      </a:r>
                    </a:p>
                    <a:p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100 000-IU/h infusion for 12–24 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Urokinase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4400-IU/kg bolus, followed by 4400</a:t>
                      </a:r>
                    </a:p>
                    <a:p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IU /kg/hr for 12–24 h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Alteplase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Yes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100-mg IV infusion over 2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hr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Reteplase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Double 10-U IV bolus 30 min </a:t>
                      </a:r>
                      <a:r>
                        <a:rPr lang="fr-FR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apart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Tenecteplase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Weight-adjusted IV bolus over 5 sec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(30–50 mg with a 5-mg step every 10</a:t>
                      </a:r>
                    </a:p>
                    <a:p>
                      <a:r>
                        <a:rPr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kg from 60 to 90 kg)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Anticoagulant dosing with thrombolytic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Intravenous unfractionated heparin </a:t>
            </a:r>
            <a:r>
              <a:rPr lang="en-US" dirty="0"/>
              <a:t>is the only anticoagulant </a:t>
            </a:r>
            <a:r>
              <a:rPr lang="en-US" dirty="0" smtClean="0"/>
              <a:t>that has </a:t>
            </a:r>
            <a:r>
              <a:rPr lang="en-US" dirty="0"/>
              <a:t>been used in conjunction with </a:t>
            </a:r>
            <a:r>
              <a:rPr lang="en-US" dirty="0" smtClean="0"/>
              <a:t>thrombolytic therapy </a:t>
            </a:r>
            <a:r>
              <a:rPr lang="en-US" dirty="0"/>
              <a:t>in patients with pulmonary embolism</a:t>
            </a:r>
            <a:r>
              <a:rPr lang="en-US" dirty="0" smtClean="0"/>
              <a:t>.</a:t>
            </a:r>
          </a:p>
          <a:p>
            <a:r>
              <a:rPr lang="en-US" dirty="0"/>
              <a:t>5000 U heparin bolus given before </a:t>
            </a:r>
            <a:r>
              <a:rPr lang="en-US" dirty="0" err="1"/>
              <a:t>tPA</a:t>
            </a:r>
            <a:r>
              <a:rPr lang="en-US" dirty="0"/>
              <a:t> and heparin infusion started concomitantly with </a:t>
            </a:r>
            <a:r>
              <a:rPr lang="en-US" dirty="0" err="1" smtClean="0"/>
              <a:t>tPA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evidence for thrombolysis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251334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1"/>
                <a:gridCol w="4114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situation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 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massive acute 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Class </a:t>
                      </a:r>
                      <a:r>
                        <a:rPr lang="en-US" b="1" i="1" dirty="0" err="1" smtClean="0"/>
                        <a:t>IIa</a:t>
                      </a:r>
                      <a:r>
                        <a:rPr lang="en-US" b="1" i="1" dirty="0" smtClean="0"/>
                        <a:t>; Level of Evidence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submassive</a:t>
                      </a:r>
                      <a:r>
                        <a:rPr lang="en-US" b="1" dirty="0" smtClean="0"/>
                        <a:t> acute 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Class </a:t>
                      </a:r>
                      <a:r>
                        <a:rPr lang="en-US" b="1" i="1" dirty="0" err="1" smtClean="0"/>
                        <a:t>IIb</a:t>
                      </a:r>
                      <a:r>
                        <a:rPr lang="en-US" b="1" i="1" dirty="0" smtClean="0"/>
                        <a:t>; Level of Evidence 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low-risk 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Class III; Level of Evidence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undifferentiated cardiac arrest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not recommended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6172200"/>
            <a:ext cx="6887688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Circulation April 26, 2011</a:t>
            </a:r>
          </a:p>
        </p:txBody>
      </p:sp>
    </p:spTree>
    <p:extLst>
      <p:ext uri="{BB962C8B-B14F-4D97-AF65-F5344CB8AC3E}">
        <p14:creationId xmlns:p14="http://schemas.microsoft.com/office/powerpoint/2010/main" val="212278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228600"/>
            <a:ext cx="66579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0057" y="2950528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Catheter-directed therapy was a relatively safe and effective treatment for acute massive pulmonary embolism.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233" y="2286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atheter-directed </a:t>
            </a:r>
            <a:r>
              <a:rPr lang="en-US" dirty="0"/>
              <a:t>therapy had a clinical success rate of 86% and a rate of major procedural complications of 2.4% .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057" y="3612194"/>
            <a:ext cx="746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Percutaneous </a:t>
            </a:r>
            <a:r>
              <a:rPr lang="en-US" dirty="0"/>
              <a:t>mechanical </a:t>
            </a:r>
            <a:r>
              <a:rPr lang="en-US" dirty="0" err="1"/>
              <a:t>thrombectomy</a:t>
            </a:r>
            <a:r>
              <a:rPr lang="en-US" dirty="0"/>
              <a:t> (thrombus fragmentation and aspiration) and surgical </a:t>
            </a:r>
            <a:r>
              <a:rPr lang="en-US" dirty="0" err="1"/>
              <a:t>embolectomy</a:t>
            </a:r>
            <a:r>
              <a:rPr lang="en-US" dirty="0"/>
              <a:t> should be restricted to high-risk patients with an absolute contraindication to thrombolytic treatment and those in whom thrombolytic treatment has not improved hemodynamic status</a:t>
            </a:r>
          </a:p>
          <a:p>
            <a:endParaRPr lang="en-US" dirty="0" smtClean="0"/>
          </a:p>
          <a:p>
            <a:r>
              <a:rPr lang="en-US" dirty="0" smtClean="0"/>
              <a:t>Percutaneous </a:t>
            </a:r>
            <a:r>
              <a:rPr lang="en-US" dirty="0"/>
              <a:t>mechanical </a:t>
            </a:r>
            <a:r>
              <a:rPr lang="en-US" dirty="0" err="1"/>
              <a:t>thrombectomy</a:t>
            </a:r>
            <a:r>
              <a:rPr lang="en-US" dirty="0"/>
              <a:t> is an alternative to surgical </a:t>
            </a:r>
            <a:r>
              <a:rPr lang="en-US" dirty="0" err="1"/>
              <a:t>embolectomy</a:t>
            </a:r>
            <a:r>
              <a:rPr lang="en-US" dirty="0"/>
              <a:t> in cases in which immediate access to cardiopulmonary bypass is unavailable.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IVC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Adult </a:t>
            </a:r>
            <a:r>
              <a:rPr lang="en-US" dirty="0"/>
              <a:t>patients with any confirmed acute PE (</a:t>
            </a:r>
            <a:r>
              <a:rPr lang="en-US" dirty="0" smtClean="0"/>
              <a:t>or proximal </a:t>
            </a:r>
            <a:r>
              <a:rPr lang="en-US" dirty="0"/>
              <a:t>DVT) with contraindications to </a:t>
            </a:r>
            <a:r>
              <a:rPr lang="en-US" dirty="0" smtClean="0"/>
              <a:t>anticoagulation or </a:t>
            </a:r>
            <a:r>
              <a:rPr lang="en-US" dirty="0"/>
              <a:t>with active bleeding complication </a:t>
            </a:r>
            <a:r>
              <a:rPr lang="en-US" i="1" dirty="0" smtClean="0"/>
              <a:t>(</a:t>
            </a:r>
            <a:r>
              <a:rPr lang="en-US" i="1" dirty="0"/>
              <a:t>Class I; Level of Evidence B)</a:t>
            </a:r>
            <a:r>
              <a:rPr lang="en-US" dirty="0"/>
              <a:t>.</a:t>
            </a:r>
          </a:p>
          <a:p>
            <a:r>
              <a:rPr lang="en-US" dirty="0" smtClean="0"/>
              <a:t>Anticoagulation </a:t>
            </a:r>
            <a:r>
              <a:rPr lang="en-US" dirty="0"/>
              <a:t>should be resumed in patients with </a:t>
            </a:r>
            <a:r>
              <a:rPr lang="en-US" dirty="0" smtClean="0"/>
              <a:t>an IVC </a:t>
            </a:r>
            <a:r>
              <a:rPr lang="en-US" dirty="0"/>
              <a:t>filter once contraindications to anticoagulation </a:t>
            </a:r>
            <a:r>
              <a:rPr lang="en-US" dirty="0" smtClean="0"/>
              <a:t>or active </a:t>
            </a:r>
            <a:r>
              <a:rPr lang="en-US" dirty="0"/>
              <a:t>bleeding complications have resolved </a:t>
            </a:r>
            <a:r>
              <a:rPr lang="en-US" i="1" dirty="0"/>
              <a:t>(Class </a:t>
            </a:r>
            <a:r>
              <a:rPr lang="en-US" i="1" dirty="0" smtClean="0"/>
              <a:t>I; Level </a:t>
            </a:r>
            <a:r>
              <a:rPr lang="en-US" i="1" dirty="0"/>
              <a:t>of Evidence B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0" y="6172200"/>
            <a:ext cx="6887688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i="1" dirty="0">
                <a:solidFill>
                  <a:schemeClr val="tx1"/>
                </a:solidFill>
              </a:rPr>
              <a:t>Circulation April 26, 2011</a:t>
            </a:r>
          </a:p>
        </p:txBody>
      </p:sp>
    </p:spTree>
    <p:extLst>
      <p:ext uri="{BB962C8B-B14F-4D97-AF65-F5344CB8AC3E}">
        <p14:creationId xmlns:p14="http://schemas.microsoft.com/office/powerpoint/2010/main" val="3879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Vitamin K antagonists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Vitamin </a:t>
            </a:r>
            <a:r>
              <a:rPr lang="en-US" dirty="0"/>
              <a:t>K antagonists should be initiated </a:t>
            </a:r>
            <a:r>
              <a:rPr lang="en-US" dirty="0" smtClean="0"/>
              <a:t>as soon </a:t>
            </a:r>
            <a:r>
              <a:rPr lang="en-US" dirty="0"/>
              <a:t>as possible, preferably on the first </a:t>
            </a:r>
            <a:r>
              <a:rPr lang="en-US" dirty="0" smtClean="0"/>
              <a:t>treatment day</a:t>
            </a:r>
            <a:r>
              <a:rPr lang="en-US" dirty="0"/>
              <a:t>, and heparin should be discontinued </a:t>
            </a:r>
            <a:r>
              <a:rPr lang="en-US" dirty="0" smtClean="0"/>
              <a:t>when the </a:t>
            </a:r>
            <a:r>
              <a:rPr lang="en-US" dirty="0"/>
              <a:t>international normalized ratio (INR) has </a:t>
            </a:r>
            <a:r>
              <a:rPr lang="en-US" dirty="0" smtClean="0"/>
              <a:t>been 2.0 </a:t>
            </a:r>
            <a:r>
              <a:rPr lang="en-US" dirty="0"/>
              <a:t>or higher for at least 24 </a:t>
            </a:r>
            <a:r>
              <a:rPr lang="en-US" dirty="0" smtClean="0"/>
              <a:t>hours.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So are we over threatened by PE????</a:t>
            </a:r>
            <a:endParaRPr lang="en-US" sz="6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 for recurrence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male sex</a:t>
            </a:r>
          </a:p>
          <a:p>
            <a:r>
              <a:rPr lang="en-US" dirty="0" smtClean="0"/>
              <a:t>advanced age</a:t>
            </a:r>
          </a:p>
          <a:p>
            <a:r>
              <a:rPr lang="en-US" dirty="0" smtClean="0"/>
              <a:t>idiopathic </a:t>
            </a:r>
            <a:r>
              <a:rPr lang="en-US" dirty="0"/>
              <a:t>or unprovoked </a:t>
            </a:r>
            <a:r>
              <a:rPr lang="en-US" dirty="0" smtClean="0"/>
              <a:t>pulmonary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emporary </a:t>
            </a:r>
            <a:r>
              <a:rPr lang="en-US" dirty="0"/>
              <a:t>(</a:t>
            </a:r>
            <a:r>
              <a:rPr lang="en-US" dirty="0" smtClean="0"/>
              <a:t>reversible) - vitamin </a:t>
            </a:r>
            <a:r>
              <a:rPr lang="en-US" dirty="0"/>
              <a:t>K antagonists should be given for 3 months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U</a:t>
            </a:r>
            <a:r>
              <a:rPr lang="en-US" dirty="0" smtClean="0"/>
              <a:t>nprovoked </a:t>
            </a:r>
            <a:r>
              <a:rPr lang="en-US" dirty="0"/>
              <a:t>pulmonary </a:t>
            </a:r>
            <a:r>
              <a:rPr lang="en-US" dirty="0" smtClean="0"/>
              <a:t>embolism, those </a:t>
            </a:r>
            <a:r>
              <a:rPr lang="en-US" dirty="0"/>
              <a:t>with </a:t>
            </a:r>
            <a:r>
              <a:rPr lang="en-US" dirty="0" smtClean="0"/>
              <a:t>cancer,  and </a:t>
            </a:r>
            <a:r>
              <a:rPr lang="en-US" dirty="0"/>
              <a:t>those with recurrent unprovoked </a:t>
            </a:r>
            <a:r>
              <a:rPr lang="en-US" dirty="0" smtClean="0"/>
              <a:t>pulmonary embolism </a:t>
            </a:r>
            <a:r>
              <a:rPr lang="en-US" dirty="0"/>
              <a:t>are candidates for </a:t>
            </a:r>
            <a:r>
              <a:rPr lang="en-US" dirty="0" smtClean="0"/>
              <a:t>indefinite anticoagulation </a:t>
            </a:r>
            <a:r>
              <a:rPr lang="en-US" dirty="0"/>
              <a:t>with periodic reassessment of </a:t>
            </a:r>
            <a:r>
              <a:rPr lang="en-US" dirty="0" smtClean="0"/>
              <a:t>the risk– benefit </a:t>
            </a:r>
            <a:r>
              <a:rPr lang="en-US" dirty="0"/>
              <a:t>ratio</a:t>
            </a:r>
            <a:r>
              <a:rPr lang="en-US" dirty="0" smtClean="0"/>
              <a:t>.</a:t>
            </a:r>
          </a:p>
          <a:p>
            <a:r>
              <a:rPr lang="en-US" dirty="0"/>
              <a:t>Conventional-intensity </a:t>
            </a:r>
            <a:r>
              <a:rPr lang="en-US" dirty="0" smtClean="0"/>
              <a:t>warfarin therapy </a:t>
            </a:r>
            <a:r>
              <a:rPr lang="en-US" dirty="0"/>
              <a:t>(INR target, 2.0 to 3.0) is </a:t>
            </a:r>
            <a:r>
              <a:rPr lang="en-US" dirty="0" smtClean="0"/>
              <a:t>recommended during </a:t>
            </a:r>
            <a:r>
              <a:rPr lang="en-US" dirty="0"/>
              <a:t>the first 3 to 6 months after the </a:t>
            </a:r>
            <a:r>
              <a:rPr lang="en-US" dirty="0" smtClean="0"/>
              <a:t>acute event</a:t>
            </a:r>
            <a:r>
              <a:rPr lang="en-US" dirty="0"/>
              <a:t>; after an initial course of </a:t>
            </a:r>
            <a:r>
              <a:rPr lang="en-US" dirty="0" smtClean="0"/>
              <a:t>conventional intensity</a:t>
            </a:r>
            <a:r>
              <a:rPr lang="en-US" dirty="0"/>
              <a:t> </a:t>
            </a:r>
            <a:r>
              <a:rPr lang="en-US" dirty="0" smtClean="0"/>
              <a:t>warfarin </a:t>
            </a:r>
            <a:r>
              <a:rPr lang="en-US" dirty="0"/>
              <a:t>therapy, low-intensity </a:t>
            </a:r>
            <a:r>
              <a:rPr lang="en-US" dirty="0" smtClean="0"/>
              <a:t>warfarin therapy </a:t>
            </a:r>
            <a:r>
              <a:rPr lang="en-US" dirty="0"/>
              <a:t>(INR target, 1.5 to 1.9) may be </a:t>
            </a:r>
            <a:r>
              <a:rPr lang="en-US" dirty="0" smtClean="0"/>
              <a:t>an option.</a:t>
            </a:r>
          </a:p>
          <a:p>
            <a:r>
              <a:rPr lang="en-US" dirty="0" smtClean="0"/>
              <a:t>Low-molecular-weight </a:t>
            </a:r>
            <a:r>
              <a:rPr lang="en-US" dirty="0"/>
              <a:t>heparins </a:t>
            </a:r>
            <a:r>
              <a:rPr lang="en-US" dirty="0" smtClean="0"/>
              <a:t>should be </a:t>
            </a:r>
            <a:r>
              <a:rPr lang="en-US" dirty="0"/>
              <a:t>chosen over warfarin for long-term therapy </a:t>
            </a:r>
            <a:r>
              <a:rPr lang="en-US" dirty="0" smtClean="0"/>
              <a:t>in patients </a:t>
            </a:r>
            <a:r>
              <a:rPr lang="en-US" dirty="0"/>
              <a:t>with </a:t>
            </a:r>
            <a:r>
              <a:rPr lang="en-US" dirty="0" smtClean="0"/>
              <a:t>cancer </a:t>
            </a:r>
            <a:r>
              <a:rPr lang="en-US" dirty="0"/>
              <a:t>and pregnant women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Thank you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Cooperative Pulmonary </a:t>
            </a:r>
            <a:r>
              <a:rPr lang="en-US" dirty="0" smtClean="0"/>
              <a:t>Embolism Registry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(ICOPER)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Goldhaber SZ et al.</a:t>
            </a:r>
            <a:r>
              <a:rPr lang="en-US" dirty="0" smtClean="0"/>
              <a:t>(ICOPER)Lancet </a:t>
            </a:r>
            <a:r>
              <a:rPr lang="en-US" dirty="0"/>
              <a:t>1999;353:1386-9.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765194"/>
              </p:ext>
            </p:extLst>
          </p:nvPr>
        </p:nvGraphicFramePr>
        <p:xfrm>
          <a:off x="1295400" y="3200400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PATIENT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HEMODYNAMICALLY STABLE 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HEMODYNAMICALLY UNSTABLE 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15%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74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873372"/>
              </p:ext>
            </p:extLst>
          </p:nvPr>
        </p:nvGraphicFramePr>
        <p:xfrm>
          <a:off x="152400" y="304800"/>
          <a:ext cx="5181600" cy="6306481"/>
        </p:xfrm>
        <a:graphic>
          <a:graphicData uri="http://schemas.openxmlformats.org/drawingml/2006/table">
            <a:tbl>
              <a:tblPr/>
              <a:tblGrid>
                <a:gridCol w="3657600"/>
                <a:gridCol w="1524000"/>
              </a:tblGrid>
              <a:tr h="19373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Risk Factors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Points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Age older than 65 y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83613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Previous DVT or pulmonary embolism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52568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Surgery (under 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general anesthesia</a:t>
                      </a:r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) or fracture (of the lower limbs) within 1 </a:t>
                      </a:r>
                      <a:r>
                        <a:rPr lang="en-US" sz="1100" b="1" dirty="0" smtClean="0">
                          <a:effectLst/>
                          <a:latin typeface="Arial Black" pitchFamily="34" charset="0"/>
                        </a:rPr>
                        <a:t>month</a:t>
                      </a:r>
                      <a:endParaRPr lang="en-US" sz="1100" b="1" dirty="0">
                        <a:effectLst/>
                        <a:latin typeface="Arial Black" pitchFamily="34" charset="0"/>
                      </a:endParaRP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21522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Active malignant condition (solid or hematologic, currently active or considered cured &lt; 1 y)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Symptoms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Arial Black" pitchFamily="34" charset="0"/>
                      </a:endParaRP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Unilateral lower limb pain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Hemoptysis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Clinical Signs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1">
                        <a:effectLst/>
                        <a:latin typeface="Arial Black" pitchFamily="34" charset="0"/>
                      </a:endParaRP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Heart rate 75-94 beats/min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Heart rate ≥95 beats/min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52568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Pain on lower limb deep venous palpation and unilateral edema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956173">
                <a:tc>
                  <a:txBody>
                    <a:bodyPr/>
                    <a:lstStyle/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n-US" sz="1100" b="1" dirty="0" smtClean="0">
                          <a:effectLst/>
                          <a:latin typeface="Arial Black" pitchFamily="34" charset="0"/>
                        </a:rPr>
                        <a:t>Clinical </a:t>
                      </a:r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Probability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n-US" sz="1100" b="1" dirty="0" smtClean="0">
                          <a:effectLst/>
                          <a:latin typeface="Arial Black" pitchFamily="34" charset="0"/>
                        </a:rPr>
                        <a:t>Score</a:t>
                      </a:r>
                      <a:endParaRPr lang="en-US" sz="1100" b="1" dirty="0">
                        <a:effectLst/>
                        <a:latin typeface="Arial Black" pitchFamily="34" charset="0"/>
                      </a:endParaRP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Low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0-3 total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Intermediate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4-10 total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14660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High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effectLst/>
                          <a:latin typeface="Arial Black" pitchFamily="34" charset="0"/>
                        </a:rPr>
                        <a:t>≥11 total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98722">
                <a:tc gridSpan="2">
                  <a:txBody>
                    <a:bodyPr/>
                    <a:lstStyle/>
                    <a:p>
                      <a:pPr algn="l"/>
                      <a:endParaRPr lang="en-US" sz="1100" b="1" dirty="0" smtClean="0">
                        <a:effectLst/>
                        <a:latin typeface="Arial Black" pitchFamily="34" charset="0"/>
                      </a:endParaRPr>
                    </a:p>
                    <a:p>
                      <a:pPr algn="l"/>
                      <a:r>
                        <a:rPr lang="en-US" sz="1100" b="1" baseline="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smtClean="0">
                          <a:effectLst/>
                          <a:latin typeface="Arial Black" pitchFamily="34" charset="0"/>
                        </a:rPr>
                        <a:t>Revised </a:t>
                      </a:r>
                      <a:r>
                        <a:rPr lang="en-US" sz="2000" b="1" dirty="0">
                          <a:effectLst/>
                          <a:latin typeface="Arial Black" pitchFamily="34" charset="0"/>
                        </a:rPr>
                        <a:t>Geneva score</a:t>
                      </a:r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. </a:t>
                      </a:r>
                      <a:r>
                        <a:rPr lang="en-US" sz="1100" b="1" dirty="0" smtClean="0">
                          <a:effectLst/>
                          <a:latin typeface="Arial Black" pitchFamily="34" charset="0"/>
                        </a:rPr>
                        <a:t>Ann </a:t>
                      </a:r>
                      <a:r>
                        <a:rPr lang="en-US" sz="1100" b="1" dirty="0">
                          <a:effectLst/>
                          <a:latin typeface="Arial Black" pitchFamily="34" charset="0"/>
                        </a:rPr>
                        <a:t>Intern Med. 2006 Feb 7;144(3):165-71.</a:t>
                      </a:r>
                    </a:p>
                  </a:txBody>
                  <a:tcPr marL="22675" marR="22675" marT="22675" marB="22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810508"/>
              </p:ext>
            </p:extLst>
          </p:nvPr>
        </p:nvGraphicFramePr>
        <p:xfrm>
          <a:off x="4572000" y="30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19600" y="5371605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87590" y="1752600"/>
            <a:ext cx="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001000" y="1125682"/>
            <a:ext cx="0" cy="4741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58674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72000" y="5562600"/>
            <a:ext cx="2515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25886" y="2362199"/>
            <a:ext cx="0" cy="3009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33645"/>
              </p:ext>
            </p:extLst>
          </p:nvPr>
        </p:nvGraphicFramePr>
        <p:xfrm>
          <a:off x="82297" y="1219200"/>
          <a:ext cx="4724400" cy="5473701"/>
        </p:xfrm>
        <a:graphic>
          <a:graphicData uri="http://schemas.openxmlformats.org/drawingml/2006/table">
            <a:tbl>
              <a:tblPr/>
              <a:tblGrid>
                <a:gridCol w="3543300"/>
                <a:gridCol w="1181100"/>
              </a:tblGrid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</a:rPr>
                        <a:t>Clinical Characteristic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Score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40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</a:rPr>
                        <a:t>Previous pulmonary embolism or deep vein thrombosis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+ 1.5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Heart rate &gt;100 beats per minute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+ 1.5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40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effectLst/>
                        </a:rPr>
                        <a:t>Recent surgery or immobilization (within the last 30 d)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+ 1.5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Clinical signs of deep vein thrombosis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+ 3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404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Alternative diagnosis less likely than pulmonary embolism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+ 3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Hemoptysis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+ 1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Cancer (treated within the last 6 mo)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+ 1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51404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Clinical Probability of Pulmonary Embolism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Score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Low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0-1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Intermediate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2-6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325"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High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="1">
                          <a:effectLst/>
                        </a:rPr>
                        <a:t>≥6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93485">
                <a:tc gridSpan="2"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effectLst/>
                        </a:rPr>
                        <a:t>Am </a:t>
                      </a:r>
                      <a:r>
                        <a:rPr lang="en-US" sz="1300" b="1" dirty="0">
                          <a:effectLst/>
                        </a:rPr>
                        <a:t>J Med, Vol. </a:t>
                      </a:r>
                      <a:r>
                        <a:rPr lang="en-US" sz="1300" b="1" dirty="0" smtClean="0">
                          <a:effectLst/>
                        </a:rPr>
                        <a:t>113,pp 269-75,2002</a:t>
                      </a:r>
                      <a:r>
                        <a:rPr lang="en-US" sz="1300" b="1" dirty="0">
                          <a:effectLst/>
                        </a:rPr>
                        <a:t>.</a:t>
                      </a:r>
                    </a:p>
                  </a:txBody>
                  <a:tcPr marL="27801" marR="27801" marT="27801" marB="27801">
                    <a:lnL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1C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663460"/>
            <a:ext cx="4537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Modified Wells Prediction Rule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730357"/>
              </p:ext>
            </p:extLst>
          </p:nvPr>
        </p:nvGraphicFramePr>
        <p:xfrm>
          <a:off x="4648200" y="-19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3886200" y="5082639"/>
            <a:ext cx="1905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163790" y="1428008"/>
            <a:ext cx="0" cy="3982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8077200" y="801090"/>
            <a:ext cx="0" cy="49139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86200" y="57150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5410200"/>
            <a:ext cx="327759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802086" y="2037607"/>
            <a:ext cx="0" cy="30094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8672" y="940932"/>
            <a:ext cx="4515928" cy="1096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Suspected Pulmonary Embolism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Dyspnea/Chest pain/Sustained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hypotension 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4066636" y="2037924"/>
            <a:ext cx="48164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905000" y="2669090"/>
            <a:ext cx="45720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Clinical probability assessment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4369932"/>
            <a:ext cx="2590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Hemodynamically</a:t>
            </a:r>
            <a:r>
              <a:rPr lang="en-US" b="1" dirty="0">
                <a:solidFill>
                  <a:schemeClr val="tx1"/>
                </a:solidFill>
              </a:rPr>
              <a:t> unstable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3272" y="4369932"/>
            <a:ext cx="2590800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Hemodynamically</a:t>
            </a:r>
            <a:r>
              <a:rPr lang="en-US" b="1" dirty="0" smtClean="0">
                <a:solidFill>
                  <a:schemeClr val="tx1"/>
                </a:solidFill>
              </a:rPr>
              <a:t> stable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3583490"/>
            <a:ext cx="0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83400" y="2681790"/>
            <a:ext cx="2209800" cy="93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Revised Geneva score/Modified Well’s score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9" idx="3"/>
          </p:cNvCxnSpPr>
          <p:nvPr/>
        </p:nvCxnSpPr>
        <p:spPr>
          <a:xfrm flipH="1">
            <a:off x="6477000" y="3126290"/>
            <a:ext cx="406400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19800" y="3621590"/>
            <a:ext cx="0" cy="6556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Criticalcareindia.com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</TotalTime>
  <Words>2008</Words>
  <Application>Microsoft Office PowerPoint</Application>
  <PresentationFormat>On-screen Show (4:3)</PresentationFormat>
  <Paragraphs>403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Pulmonary Embolism</vt:lpstr>
      <vt:lpstr>PowerPoint Presentation</vt:lpstr>
      <vt:lpstr>Introduction</vt:lpstr>
      <vt:lpstr>PowerPoint Presentation</vt:lpstr>
      <vt:lpstr>PowerPoint Presentation</vt:lpstr>
      <vt:lpstr>Risk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Chest X ray</vt:lpstr>
      <vt:lpstr>PowerPoint Presentation</vt:lpstr>
      <vt:lpstr>V/Q scan</vt:lpstr>
      <vt:lpstr>Ventilation –Perfusion scan</vt:lpstr>
      <vt:lpstr>CT Angio</vt:lpstr>
      <vt:lpstr>D-Dimer</vt:lpstr>
      <vt:lpstr>Right ventricular dysfunction </vt:lpstr>
      <vt:lpstr>PowerPoint Presentation</vt:lpstr>
      <vt:lpstr>ECG disturbances</vt:lpstr>
      <vt:lpstr>PowerPoint Presentation</vt:lpstr>
      <vt:lpstr>BNP and Pro-BNP</vt:lpstr>
      <vt:lpstr>Treatment</vt:lpstr>
      <vt:lpstr>Massive PE : Acute PE with sustained hypotension (SBP &lt;90 mm Hg for at least 15 minutes or requiring inotropic support) </vt:lpstr>
      <vt:lpstr>PowerPoint Presentation</vt:lpstr>
      <vt:lpstr>PowerPoint Presentation</vt:lpstr>
      <vt:lpstr>Treatment ---- Anticoagulation</vt:lpstr>
      <vt:lpstr>Anticoagulation dosing</vt:lpstr>
      <vt:lpstr>Points to remember</vt:lpstr>
      <vt:lpstr>PowerPoint Presentation</vt:lpstr>
      <vt:lpstr>PowerPoint Presentation</vt:lpstr>
      <vt:lpstr>Thrombolysis in hemodynamically unstable patient</vt:lpstr>
      <vt:lpstr>Checklist for thrombolysis</vt:lpstr>
      <vt:lpstr>Dosing and Action</vt:lpstr>
      <vt:lpstr>Anticoagulant dosing with thrombolytic</vt:lpstr>
      <vt:lpstr>Level of evidence for thrombolysis</vt:lpstr>
      <vt:lpstr>PowerPoint Presentation</vt:lpstr>
      <vt:lpstr>IVC filter</vt:lpstr>
      <vt:lpstr>Vitamin K antagonists</vt:lpstr>
      <vt:lpstr>Risk factors for recurrence</vt:lpstr>
      <vt:lpstr>Long term Therapy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Sananta Dash</cp:lastModifiedBy>
  <cp:revision>58</cp:revision>
  <dcterms:created xsi:type="dcterms:W3CDTF">2014-04-03T08:18:44Z</dcterms:created>
  <dcterms:modified xsi:type="dcterms:W3CDTF">2015-11-23T14:41:17Z</dcterms:modified>
</cp:coreProperties>
</file>