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8" r:id="rId3"/>
    <p:sldId id="263" r:id="rId4"/>
    <p:sldId id="259" r:id="rId5"/>
    <p:sldId id="271" r:id="rId6"/>
    <p:sldId id="260" r:id="rId7"/>
    <p:sldId id="268" r:id="rId8"/>
    <p:sldId id="269" r:id="rId9"/>
    <p:sldId id="264" r:id="rId10"/>
    <p:sldId id="279" r:id="rId11"/>
    <p:sldId id="261" r:id="rId12"/>
    <p:sldId id="267" r:id="rId13"/>
    <p:sldId id="272" r:id="rId14"/>
    <p:sldId id="273" r:id="rId15"/>
    <p:sldId id="274" r:id="rId16"/>
    <p:sldId id="262" r:id="rId17"/>
    <p:sldId id="266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D8873-9B04-4E6E-A17D-4B6374CE5037}" type="datetimeFigureOut">
              <a:rPr lang="en-US" smtClean="0"/>
              <a:pPr/>
              <a:t>11/24/2015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81020-77F2-428C-8226-FCD46F2ACDE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79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An approach to the diagnostic use of echocardiography (echo). *High-risk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echocardiographic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features include large and/or mobile vegetations,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valvular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insufficiency, suggestion of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perivalvular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extension, or secondary ventricular dysfunction (see text). †For example, a patient with fever and a previously known heart murmur and no other stigmata of IE. +High initial patient risks include prosthetic heart valves, many congenital heart diseases, previous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endocarditis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new murmur, heart failure, or other stigmata of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endocarditis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Rx indicates antibiotic treatment for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endocarditis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Reproduced with permission from: Bayer AS, Bolger AF,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Taubert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KA, Wilson W,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Steckelberg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J,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Karchmer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AW,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Levison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M, Chambers HF,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Dajani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AS,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Gewitz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MH,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Newburger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JW, Gerber MA,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Shulman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ST,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Pallasch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TJ, Gage TW,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Ferrieri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P. Diagnosis and Management of Infective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Endocarditis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and Its Complications. Circulation. 1998;98:2936–2948.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FC54-C5F4-49D6-A854-0A2BB04DDF51}" type="datetime1">
              <a:rPr lang="en-US" smtClean="0"/>
              <a:t>11/24/2015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C59E-F658-48A4-BFA9-A88F3C1C332F}" type="datetime1">
              <a:rPr lang="en-US" smtClean="0"/>
              <a:t>11/24/2015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271-693E-41AB-BCD6-B0A3DFAC1391}" type="datetime1">
              <a:rPr lang="en-US" smtClean="0"/>
              <a:t>11/24/2015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A826-822E-46E7-83C0-B4EEB720F00E}" type="datetime1">
              <a:rPr lang="en-US" smtClean="0"/>
              <a:t>11/24/2015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2EC3-E55E-44FA-A8BE-102A6009D290}" type="datetime1">
              <a:rPr lang="en-US" smtClean="0"/>
              <a:t>11/24/2015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A234-E514-41E7-908F-2B227AEEC1D6}" type="datetime1">
              <a:rPr lang="en-US" smtClean="0"/>
              <a:t>11/24/2015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A891-7A68-46EE-930D-C81C8736E2A2}" type="datetime1">
              <a:rPr lang="en-US" smtClean="0"/>
              <a:t>11/24/2015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567-51ED-4F30-A5B8-40F26B6DF7A4}" type="datetime1">
              <a:rPr lang="en-US" smtClean="0"/>
              <a:t>11/24/2015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895-5342-4709-8FC8-A2F9981CFBF6}" type="datetime1">
              <a:rPr lang="en-US" smtClean="0"/>
              <a:t>11/24/2015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57B-3403-43B9-884F-11B3239F7BE5}" type="datetime1">
              <a:rPr lang="en-US" smtClean="0"/>
              <a:t>11/24/2015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3C2-7E74-4D60-961D-F6EFA5DB15BF}" type="datetime1">
              <a:rPr lang="en-US" smtClean="0"/>
              <a:t>11/24/2015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91B95-935B-4951-AEC9-2A9813E16B66}" type="datetime1">
              <a:rPr lang="en-US" smtClean="0"/>
              <a:t>11/24/2015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80DE4-0788-4EFF-9A94-9627E48E60D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Prosthetic Valve </a:t>
            </a:r>
            <a:r>
              <a:rPr lang="en-US" dirty="0" err="1" smtClean="0"/>
              <a:t>Endocarditis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       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Sananta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Kumar Dash</a:t>
            </a:r>
          </a:p>
          <a:p>
            <a:pPr algn="l"/>
            <a:r>
              <a:rPr lang="en-US" sz="1600" b="1" dirty="0" smtClean="0">
                <a:latin typeface="Aharoni" pitchFamily="2" charset="-79"/>
                <a:cs typeface="Aharoni" pitchFamily="2" charset="-79"/>
              </a:rPr>
              <a:t>                     MD (Anesthesiology), FNB (CCM), EDICM, FCCP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569075"/>
            <a:ext cx="2895600" cy="365125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Criticalcareindia.com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438400" cy="466725"/>
          </a:xfrm>
          <a:prstGeom prst="rect">
            <a:avLst/>
          </a:prstGeom>
          <a:noFill/>
          <a:ln>
            <a:noFill/>
          </a:ln>
          <a:effectLst>
            <a:glow rad="381000">
              <a:schemeClr val="accent1">
                <a:alpha val="46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ananta.Dash\Downloads\fbaa46_5cd63579124b462580901f5298ef7f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7876" y="5562600"/>
            <a:ext cx="947086" cy="10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66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Cultures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84085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4429132"/>
            <a:ext cx="8786842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572140"/>
            <a:ext cx="1266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30370" y="0"/>
            <a:ext cx="8493120" cy="1228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b="1" dirty="0" smtClean="0">
              <a:solidFill>
                <a:srgbClr val="FF0000"/>
              </a:solidFill>
              <a:latin typeface="Arial" charset="0"/>
              <a:ea typeface="msgothic" charset="0"/>
              <a:cs typeface="msgothic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Arial" charset="0"/>
                <a:ea typeface="msgothic" charset="0"/>
                <a:cs typeface="msgothic" charset="0"/>
              </a:rPr>
              <a:t>An </a:t>
            </a:r>
            <a:r>
              <a:rPr lang="en-GB" b="1" dirty="0">
                <a:solidFill>
                  <a:srgbClr val="FF0000"/>
                </a:solidFill>
                <a:latin typeface="Arial" charset="0"/>
                <a:ea typeface="msgothic" charset="0"/>
                <a:cs typeface="msgothic" charset="0"/>
              </a:rPr>
              <a:t>approach to the diagnostic use of echocardiography (echo). </a:t>
            </a:r>
            <a:endParaRPr lang="en-GB" b="1" dirty="0" smtClean="0">
              <a:solidFill>
                <a:srgbClr val="FF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521" y="6224334"/>
            <a:ext cx="1260000" cy="509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6959428" cy="4500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90561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Larry M.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Baddour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et al. Circulation. 2005;111:e394-e434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420160" y="6613175"/>
            <a:ext cx="362448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Copyright © American Heart Association, Inc. All rights reserved.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3768" y="1928802"/>
            <a:ext cx="1785950" cy="37862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*</a:t>
            </a:r>
            <a:r>
              <a:rPr lang="en-GB" sz="1400" b="1" i="1" dirty="0" smtClean="0">
                <a:solidFill>
                  <a:srgbClr val="FF0000"/>
                </a:solidFill>
                <a:latin typeface="Arial" charset="0"/>
                <a:ea typeface="msgothic" charset="0"/>
                <a:cs typeface="msgothic" charset="0"/>
              </a:rPr>
              <a:t>High-risk </a:t>
            </a:r>
            <a:r>
              <a:rPr lang="en-GB" sz="1400" b="1" i="1" dirty="0" err="1" smtClean="0">
                <a:solidFill>
                  <a:srgbClr val="FF0000"/>
                </a:solidFill>
                <a:latin typeface="Arial" charset="0"/>
                <a:ea typeface="msgothic" charset="0"/>
                <a:cs typeface="msgothic" charset="0"/>
              </a:rPr>
              <a:t>echocardiographic</a:t>
            </a:r>
            <a:r>
              <a:rPr lang="en-GB" sz="1400" b="1" i="1" dirty="0" smtClean="0">
                <a:solidFill>
                  <a:srgbClr val="FF0000"/>
                </a:solidFill>
                <a:latin typeface="Arial" charset="0"/>
                <a:ea typeface="msgothic" charset="0"/>
                <a:cs typeface="msgothic" charset="0"/>
              </a:rPr>
              <a:t> features include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200" b="1" dirty="0" smtClean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2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Large and/or mobile vegetations</a:t>
            </a:r>
          </a:p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200" b="1" dirty="0" err="1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Valvular</a:t>
            </a:r>
            <a:r>
              <a:rPr lang="en-GB" sz="12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insufficiency</a:t>
            </a:r>
          </a:p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2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Suggestion of </a:t>
            </a:r>
            <a:r>
              <a:rPr lang="en-GB" sz="1200" b="1" dirty="0" err="1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perivalvular</a:t>
            </a:r>
            <a:r>
              <a:rPr lang="en-GB" sz="12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extension, or secondary ventricular dysfunction</a:t>
            </a:r>
          </a:p>
          <a:p>
            <a:pPr algn="ctr"/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Staphylococcus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822960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MSSA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Nafcillin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Oxacillin+Gent+Rifampin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Triple therapy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MRSA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Vancomycin+Gent+Rifampin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Rifampin</a:t>
                      </a:r>
                      <a:r>
                        <a:rPr lang="en-US" dirty="0" smtClean="0"/>
                        <a:t>- synergistic/ based on retrospective studies (More culture negative </a:t>
                      </a:r>
                      <a:r>
                        <a:rPr lang="en-US" dirty="0" err="1" smtClean="0"/>
                        <a:t>histopath</a:t>
                      </a:r>
                      <a:r>
                        <a:rPr lang="en-US" baseline="0" dirty="0" smtClean="0"/>
                        <a:t> tissue)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 allergy (No anaphylaxis/swelling)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Cephalosporin (1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Gen)+</a:t>
                      </a:r>
                      <a:r>
                        <a:rPr lang="en-US" dirty="0" err="1" smtClean="0"/>
                        <a:t>Gent+Rifampin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Staph PVE – </a:t>
                      </a:r>
                      <a:r>
                        <a:rPr lang="en-US" dirty="0" err="1" smtClean="0"/>
                        <a:t>Sx</a:t>
                      </a:r>
                      <a:r>
                        <a:rPr lang="en-US" baseline="0" dirty="0" smtClean="0"/>
                        <a:t> is highly recommended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PN+Rifampin</a:t>
                      </a: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6weeks</a:t>
                      </a:r>
                    </a:p>
                    <a:p>
                      <a:r>
                        <a:rPr lang="en-US" baseline="0" dirty="0" smtClean="0"/>
                        <a:t>Gent-2 weeks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 to Gent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Nafcillin</a:t>
                      </a:r>
                      <a:r>
                        <a:rPr lang="en-US" dirty="0" smtClean="0"/>
                        <a:t>/Oxacillin+Refampin+Fluroquinolone-6weeks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Resistant to Gent &amp; </a:t>
                      </a:r>
                      <a:r>
                        <a:rPr lang="en-US" dirty="0" err="1" smtClean="0"/>
                        <a:t>Fluroquinolone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Lenezolid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Ceftriaxone</a:t>
                      </a:r>
                      <a:r>
                        <a:rPr lang="en-US" dirty="0" smtClean="0"/>
                        <a:t>/TMP-SMZ (2 weeks)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 breakthrough </a:t>
                      </a:r>
                      <a:r>
                        <a:rPr lang="en-US" dirty="0" err="1" smtClean="0"/>
                        <a:t>bacteremia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microbilogical</a:t>
                      </a:r>
                      <a:r>
                        <a:rPr lang="en-US" dirty="0" smtClean="0"/>
                        <a:t> failure in Pt receiving </a:t>
                      </a:r>
                      <a:r>
                        <a:rPr lang="en-US" dirty="0" err="1" smtClean="0"/>
                        <a:t>Vancomycin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dose </a:t>
                      </a:r>
                      <a:r>
                        <a:rPr lang="en-US" dirty="0" err="1" smtClean="0"/>
                        <a:t>Daptomycin</a:t>
                      </a:r>
                      <a:r>
                        <a:rPr lang="en-US" dirty="0" smtClean="0"/>
                        <a:t> alone/</a:t>
                      </a:r>
                      <a:r>
                        <a:rPr lang="en-US" dirty="0" err="1" smtClean="0"/>
                        <a:t>Ceftriaxone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Daptomycin+cefttazoline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Linezolid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Streptococcus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Beta </a:t>
                      </a:r>
                      <a:r>
                        <a:rPr lang="en-US" dirty="0" err="1" smtClean="0"/>
                        <a:t>Lactam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Aminoglycosisde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Pn+Gent</a:t>
                      </a:r>
                      <a:r>
                        <a:rPr lang="en-US" dirty="0" smtClean="0"/>
                        <a:t> (MIC&lt;0.12)</a:t>
                      </a:r>
                    </a:p>
                    <a:p>
                      <a:r>
                        <a:rPr lang="en-US" dirty="0" smtClean="0"/>
                        <a:t>Gent- 2 weeks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 relatively resistant</a:t>
                      </a:r>
                      <a:r>
                        <a:rPr lang="en-US" baseline="0" dirty="0" smtClean="0"/>
                        <a:t> to PN- </a:t>
                      </a:r>
                      <a:r>
                        <a:rPr lang="en-US" baseline="0" dirty="0" err="1" smtClean="0"/>
                        <a:t>Aminoglycoside</a:t>
                      </a:r>
                      <a:r>
                        <a:rPr lang="en-US" baseline="0" dirty="0" smtClean="0"/>
                        <a:t> (6 weeks)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Aminoglycoside</a:t>
                      </a:r>
                      <a:r>
                        <a:rPr lang="en-US" dirty="0" smtClean="0"/>
                        <a:t> C/I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/Cephalosporin/</a:t>
                      </a:r>
                      <a:r>
                        <a:rPr lang="en-US" dirty="0" err="1" smtClean="0"/>
                        <a:t>Vancomycin</a:t>
                      </a:r>
                      <a:r>
                        <a:rPr lang="en-US" dirty="0" smtClean="0"/>
                        <a:t> alone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 Allergy (Immediate type reaction- Anaphylaxis, </a:t>
                      </a:r>
                      <a:r>
                        <a:rPr lang="en-US" dirty="0" err="1" smtClean="0"/>
                        <a:t>Urticardia</a:t>
                      </a:r>
                      <a:r>
                        <a:rPr lang="en-US" dirty="0" smtClean="0"/>
                        <a:t>)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Vancomycin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 Allergy (Non-immediate type reaction)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Cefotaxime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Ceftriaxone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en-US" dirty="0" err="1" smtClean="0"/>
              <a:t>Enterococcus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14480" y="817586"/>
          <a:ext cx="5486400" cy="596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Sensitive strain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Pn+Aminoglycoside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Gent resistant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Also cross resistant to </a:t>
                      </a:r>
                      <a:r>
                        <a:rPr lang="en-US" dirty="0" err="1" smtClean="0"/>
                        <a:t>Nitilmycin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Tobra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Amikacin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Kanamycin</a:t>
                      </a:r>
                      <a:r>
                        <a:rPr lang="en-US" baseline="0" dirty="0" smtClean="0"/>
                        <a:t>… but Streptomycin and </a:t>
                      </a:r>
                      <a:r>
                        <a:rPr lang="en-US" baseline="0" dirty="0" err="1" smtClean="0"/>
                        <a:t>gentamycin</a:t>
                      </a:r>
                      <a:r>
                        <a:rPr lang="en-US" baseline="0" dirty="0" smtClean="0"/>
                        <a:t> resistance is coded by different genes… worth testing for streptomycin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Resistant to both Gent &amp; </a:t>
                      </a:r>
                      <a:r>
                        <a:rPr lang="en-US" dirty="0" err="1" smtClean="0"/>
                        <a:t>Strepto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Pn</a:t>
                      </a:r>
                      <a:r>
                        <a:rPr lang="en-US" baseline="0" dirty="0" smtClean="0"/>
                        <a:t>/ </a:t>
                      </a:r>
                      <a:r>
                        <a:rPr lang="en-US" baseline="0" dirty="0" err="1" smtClean="0"/>
                        <a:t>Vancomycin</a:t>
                      </a:r>
                      <a:r>
                        <a:rPr lang="en-US" baseline="0" dirty="0" smtClean="0"/>
                        <a:t> 8-12 weeks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 allergy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Vancomycin+Aminoglycoside</a:t>
                      </a:r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cephalosoprin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is recommended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VRE </a:t>
                      </a:r>
                      <a:r>
                        <a:rPr lang="en-US" dirty="0" err="1" smtClean="0"/>
                        <a:t>faecium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Quinopristin+Dalfopristin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VRE </a:t>
                      </a:r>
                      <a:r>
                        <a:rPr lang="en-US" dirty="0" err="1" smtClean="0"/>
                        <a:t>faecium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fecalis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Linezolid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Daptomycin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Surgical intervention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57356" y="1019196"/>
          <a:ext cx="54864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Regime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HACEK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Ceftriaxone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Cefotaxime</a:t>
                      </a:r>
                      <a:r>
                        <a:rPr lang="en-US" dirty="0" smtClean="0"/>
                        <a:t> (3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gen)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Corynebacterium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Gentamycin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GNB (Pseudomonas)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Susceptibility</a:t>
                      </a:r>
                    </a:p>
                    <a:p>
                      <a:r>
                        <a:rPr lang="en-US" dirty="0" smtClean="0"/>
                        <a:t>High dose </a:t>
                      </a:r>
                      <a:r>
                        <a:rPr lang="en-US" dirty="0" err="1" smtClean="0"/>
                        <a:t>Tobramycin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Pipercillin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Cefepime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Ceftazidime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Fungi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Antifungal</a:t>
                      </a:r>
                      <a:r>
                        <a:rPr lang="en-US" baseline="0" dirty="0" smtClean="0"/>
                        <a:t> + valve replacement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Candida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Amphotericin</a:t>
                      </a:r>
                      <a:r>
                        <a:rPr lang="en-US" baseline="0" dirty="0" smtClean="0"/>
                        <a:t> </a:t>
                      </a:r>
                      <a:endParaRPr lang="en-IN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Aspergillus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Mucur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dose of </a:t>
                      </a:r>
                      <a:r>
                        <a:rPr lang="en-US" dirty="0" err="1" smtClean="0"/>
                        <a:t>Amphotericin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Amphotericin+Flucytosine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Suppressive therapy (Oral </a:t>
                      </a:r>
                      <a:r>
                        <a:rPr lang="en-US" dirty="0" err="1" smtClean="0"/>
                        <a:t>fluconazole</a:t>
                      </a:r>
                      <a:r>
                        <a:rPr lang="en-US" dirty="0" smtClean="0"/>
                        <a:t> (200-400</a:t>
                      </a:r>
                      <a:r>
                        <a:rPr lang="en-US" baseline="0" dirty="0" smtClean="0"/>
                        <a:t> OD long term/life long)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985" y="714356"/>
            <a:ext cx="794803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Indications for surgery in IE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619760"/>
          <a:ext cx="8229600" cy="623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59435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Indications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Pathophysiological</a:t>
                      </a:r>
                      <a:r>
                        <a:rPr lang="en-US" baseline="0" dirty="0" smtClean="0"/>
                        <a:t> process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 smtClean="0"/>
                        <a:t>Severe aortic regurgitation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 smtClean="0"/>
                        <a:t>Valve obstruction caused by vegetations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 smtClean="0"/>
                        <a:t>Severe acute aortic regurgitation with </a:t>
                      </a:r>
                      <a:r>
                        <a:rPr lang="en-IN" dirty="0" err="1" smtClean="0"/>
                        <a:t>echocardiographic</a:t>
                      </a:r>
                      <a:r>
                        <a:rPr lang="en-IN" dirty="0" smtClean="0"/>
                        <a:t> signs of elevated left ventricular end-diastolic pressure or significant pulmonary hypertension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 smtClean="0"/>
                        <a:t>Prosthetic dehiscence or obstruction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Periannular</a:t>
                      </a:r>
                      <a:r>
                        <a:rPr lang="en-IN" dirty="0" smtClean="0"/>
                        <a:t> extension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Abscess/Fistula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Vegitation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Recurrent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 smtClean="0"/>
                        <a:t>Large vegetations (&gt; 10 mm) after 1 or more clinical or silent embolic events after the initiation of antibiotic therapy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 smtClean="0"/>
                        <a:t>Very large vegetations (&gt; 15 mm) without embolic complications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Cerebrovascular</a:t>
                      </a:r>
                      <a:r>
                        <a:rPr lang="en-IN" dirty="0" smtClean="0"/>
                        <a:t> complications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Persistent sepsis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Fever or positive blood cultures persisting for &gt; 5 to 7 days despite an appropriate antibiotic regimen (</a:t>
                      </a:r>
                      <a:r>
                        <a:rPr lang="en-IN" dirty="0" err="1" smtClean="0"/>
                        <a:t>Extracardiac</a:t>
                      </a:r>
                      <a:r>
                        <a:rPr lang="en-IN" dirty="0" smtClean="0"/>
                        <a:t> sources excluded)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Relapsing IE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prosthetic valve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Difficult organisms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S. </a:t>
                      </a:r>
                      <a:r>
                        <a:rPr lang="en-IN" dirty="0" err="1" smtClean="0"/>
                        <a:t>aureus</a:t>
                      </a:r>
                      <a:r>
                        <a:rPr lang="en-IN" dirty="0" smtClean="0"/>
                        <a:t> IE involving a prosthetic valve,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500042"/>
            <a:ext cx="4186238" cy="5083188"/>
          </a:xfrm>
        </p:spPr>
        <p:txBody>
          <a:bodyPr>
            <a:noAutofit/>
          </a:bodyPr>
          <a:lstStyle/>
          <a:p>
            <a:pPr algn="l"/>
            <a:r>
              <a:rPr lang="en-IN" sz="3600" b="1" dirty="0" smtClean="0">
                <a:solidFill>
                  <a:srgbClr val="FF0000"/>
                </a:solidFill>
              </a:rPr>
              <a:t>Surgical Antibiotic Prophylaxis Guidelines Prevention of </a:t>
            </a:r>
            <a:r>
              <a:rPr lang="en-IN" sz="3600" b="1" dirty="0" err="1" smtClean="0">
                <a:solidFill>
                  <a:srgbClr val="FF0000"/>
                </a:solidFill>
              </a:rPr>
              <a:t>Endocarditis</a:t>
            </a:r>
            <a:r>
              <a:rPr lang="en-IN" sz="3600" b="1" dirty="0" smtClean="0">
                <a:solidFill>
                  <a:srgbClr val="FF0000"/>
                </a:solidFill>
              </a:rPr>
              <a:t> or Infection of Prosthetic Implants or Grafts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63269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786184" cy="51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-23"/>
            <a:ext cx="8445314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43504" y="2786058"/>
            <a:ext cx="342902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PROPHYLAXIS ALWAYS REQUIRED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72198" y="1214424"/>
          <a:ext cx="2614602" cy="147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301"/>
                <a:gridCol w="1307301"/>
              </a:tblGrid>
              <a:tr h="738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to 12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mnth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CONS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38192"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12 month</a:t>
                      </a:r>
                      <a:endParaRPr lang="en-IN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Strept</a:t>
                      </a:r>
                      <a:endParaRPr lang="en-IN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147763"/>
            <a:ext cx="582454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3786182" y="1714488"/>
            <a:ext cx="2428892" cy="21431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286116" y="1714488"/>
            <a:ext cx="2928958" cy="21431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71934" y="2857496"/>
            <a:ext cx="285752" cy="21431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3071802" y="1643050"/>
            <a:ext cx="1571636" cy="64294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4572000" y="3500438"/>
            <a:ext cx="285752" cy="21431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71462"/>
            <a:ext cx="8445314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143240" y="3000372"/>
            <a:ext cx="342902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PROPHYLAXIS SHOULD BE CONSIDERED</a:t>
            </a:r>
            <a:endParaRPr lang="en-IN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1785950" cy="517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000924" cy="130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143240" y="3000372"/>
            <a:ext cx="342902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PROPHYLAXIS NOT REQUIRED</a:t>
            </a:r>
            <a:endParaRPr lang="en-IN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818480" cy="546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339" y="500042"/>
            <a:ext cx="817131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00075"/>
            <a:ext cx="70008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>
            <a:off x="8001024" y="1285860"/>
            <a:ext cx="35719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001024" y="2428868"/>
            <a:ext cx="35719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8001024" y="4500570"/>
            <a:ext cx="35719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8001024" y="5214950"/>
            <a:ext cx="35719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8001024" y="5857892"/>
            <a:ext cx="35719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5715040" cy="381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857628"/>
            <a:ext cx="250033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857628"/>
            <a:ext cx="24384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CARDIAC MANIFESTATIONS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Murmur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30-40% (</a:t>
                      </a:r>
                      <a:r>
                        <a:rPr lang="en-US" dirty="0" err="1" smtClean="0"/>
                        <a:t>Valvular</a:t>
                      </a:r>
                      <a:r>
                        <a:rPr lang="en-US" baseline="0" dirty="0" smtClean="0"/>
                        <a:t> dysfunction, </a:t>
                      </a:r>
                      <a:r>
                        <a:rPr lang="en-US" baseline="0" dirty="0" err="1" smtClean="0"/>
                        <a:t>myocarditis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intracardiac</a:t>
                      </a:r>
                      <a:r>
                        <a:rPr lang="en-US" baseline="0" dirty="0" smtClean="0"/>
                        <a:t> fistula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Perivalvular</a:t>
                      </a:r>
                      <a:r>
                        <a:rPr lang="en-US" dirty="0" smtClean="0"/>
                        <a:t> abscess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Pericardiatis</a:t>
                      </a:r>
                      <a:r>
                        <a:rPr lang="en-US" dirty="0" smtClean="0"/>
                        <a:t>, Heart block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 of abscess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Emboli of coronary artery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 Cardiac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Uncontrolled infection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Systemic embolism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Occurs after adequate </a:t>
                      </a:r>
                      <a:r>
                        <a:rPr lang="en-US" dirty="0" err="1" smtClean="0"/>
                        <a:t>Abx</a:t>
                      </a:r>
                      <a:r>
                        <a:rPr lang="en-US" dirty="0" smtClean="0"/>
                        <a:t> treatment, within 2weeks of therapy</a:t>
                      </a:r>
                    </a:p>
                    <a:p>
                      <a:r>
                        <a:rPr lang="en-US" dirty="0" smtClean="0"/>
                        <a:t>Risk- size, </a:t>
                      </a:r>
                      <a:r>
                        <a:rPr lang="en-US" dirty="0" err="1" smtClean="0"/>
                        <a:t>mobilty</a:t>
                      </a:r>
                      <a:r>
                        <a:rPr lang="en-US" dirty="0" smtClean="0"/>
                        <a:t>, location, organism (staph/</a:t>
                      </a:r>
                      <a:r>
                        <a:rPr lang="en-US" dirty="0" err="1" smtClean="0"/>
                        <a:t>Strepto</a:t>
                      </a:r>
                      <a:r>
                        <a:rPr lang="en-US" dirty="0" smtClean="0"/>
                        <a:t>/Candida),</a:t>
                      </a:r>
                      <a:r>
                        <a:rPr lang="en-US" baseline="0" dirty="0" smtClean="0"/>
                        <a:t> previous </a:t>
                      </a:r>
                      <a:r>
                        <a:rPr lang="en-US" baseline="0" dirty="0" err="1" smtClean="0"/>
                        <a:t>embolism,multi-valvular</a:t>
                      </a:r>
                      <a:r>
                        <a:rPr lang="en-US" baseline="0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Stroke, TIA, meningitis, brain abscess,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Infectitious</a:t>
                      </a:r>
                      <a:r>
                        <a:rPr lang="en-US" dirty="0" smtClean="0"/>
                        <a:t> aneurysm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Septic arterial embolism to the </a:t>
                      </a:r>
                      <a:r>
                        <a:rPr lang="en-US" dirty="0" err="1" smtClean="0"/>
                        <a:t>vasa-vasorum</a:t>
                      </a:r>
                      <a:r>
                        <a:rPr lang="en-US" dirty="0" smtClean="0"/>
                        <a:t>- intracranial (mc)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Spleenic</a:t>
                      </a:r>
                      <a:r>
                        <a:rPr lang="en-US" dirty="0" smtClean="0"/>
                        <a:t> abscess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9437"/>
            <a:ext cx="8215369" cy="645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229600" cy="51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Diagnostic evaluation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Culture - blood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Culture tissue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 </a:t>
                      </a:r>
                      <a:r>
                        <a:rPr lang="en-US" dirty="0" err="1" smtClean="0"/>
                        <a:t>Sx</a:t>
                      </a:r>
                      <a:r>
                        <a:rPr lang="en-US" dirty="0" smtClean="0"/>
                        <a:t> only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Histological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microscopy-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Time/expense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Immunological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Indirect IF, ELISA- </a:t>
                      </a:r>
                      <a:r>
                        <a:rPr lang="en-US" dirty="0" err="1" smtClean="0"/>
                        <a:t>Coxiella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burnetii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Bartonella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Legionella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*Staph (recent report)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Molecular Biology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Rapid &amp; reliable detection of Fastidious/non-</a:t>
                      </a:r>
                      <a:r>
                        <a:rPr lang="en-US" dirty="0" err="1" smtClean="0"/>
                        <a:t>culturable</a:t>
                      </a:r>
                      <a:r>
                        <a:rPr lang="en-US" dirty="0" smtClean="0"/>
                        <a:t> organisms. Useful in negative culture due to previous use of </a:t>
                      </a:r>
                      <a:r>
                        <a:rPr lang="en-US" dirty="0" err="1" smtClean="0"/>
                        <a:t>Abx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ECHO(TTE</a:t>
                      </a:r>
                      <a:r>
                        <a:rPr lang="en-US" baseline="0" dirty="0" smtClean="0"/>
                        <a:t> &amp; TEE)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Multislice</a:t>
                      </a:r>
                      <a:r>
                        <a:rPr lang="en-US" dirty="0" smtClean="0"/>
                        <a:t> 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IE-associated </a:t>
                      </a:r>
                      <a:r>
                        <a:rPr lang="en-US" dirty="0" err="1" smtClean="0"/>
                        <a:t>valvular</a:t>
                      </a:r>
                      <a:r>
                        <a:rPr lang="en-US" baseline="0" dirty="0" smtClean="0"/>
                        <a:t> abnormalities, abscess &amp; aneurysm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785</Words>
  <Application>Microsoft Office PowerPoint</Application>
  <PresentationFormat>On-screen Show (4:3)</PresentationFormat>
  <Paragraphs>168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Prosthetic Valve Endocarditis</vt:lpstr>
      <vt:lpstr>Microbiology</vt:lpstr>
      <vt:lpstr>Slide 3</vt:lpstr>
      <vt:lpstr>Slide 4</vt:lpstr>
      <vt:lpstr>Slide 5</vt:lpstr>
      <vt:lpstr>Complications</vt:lpstr>
      <vt:lpstr>Complications</vt:lpstr>
      <vt:lpstr>Slide 8</vt:lpstr>
      <vt:lpstr>Slide 9</vt:lpstr>
      <vt:lpstr>Number of Cultures</vt:lpstr>
      <vt:lpstr>Slide 11</vt:lpstr>
      <vt:lpstr>Staphylococcus</vt:lpstr>
      <vt:lpstr>Streptococcus</vt:lpstr>
      <vt:lpstr>Enterococcus</vt:lpstr>
      <vt:lpstr>Others</vt:lpstr>
      <vt:lpstr>Slide 16</vt:lpstr>
      <vt:lpstr>Indications for surgery in IE </vt:lpstr>
      <vt:lpstr>Surgical Antibiotic Prophylaxis Guidelines Prevention of Endocarditis or Infection of Prosthetic Implants or Grafts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Sananta</dc:creator>
  <cp:lastModifiedBy>Sananta</cp:lastModifiedBy>
  <cp:revision>33</cp:revision>
  <dcterms:created xsi:type="dcterms:W3CDTF">2015-10-18T02:44:13Z</dcterms:created>
  <dcterms:modified xsi:type="dcterms:W3CDTF">2015-11-23T23:44:18Z</dcterms:modified>
</cp:coreProperties>
</file>