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860EA8-460A-49B3-991A-D62F73CBE2AF}" type="datetimeFigureOut">
              <a:rPr lang="en-US" smtClean="0"/>
              <a:t>11/24/2015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E5EB6D-54A6-4E4F-AC5D-3F08BDF0A0E7}"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80900"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Criticalcareindia.com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34DC91E-1C52-429E-80CB-F375D8B7D6DA}" type="datetimeFigureOut">
              <a:rPr lang="en-US" smtClean="0"/>
              <a:t>11/24/2015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DC91E-1C52-429E-80CB-F375D8B7D6DA}" type="datetimeFigureOut">
              <a:rPr lang="en-US" smtClean="0"/>
              <a:t>11/24/2015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DC91E-1C52-429E-80CB-F375D8B7D6DA}" type="datetimeFigureOut">
              <a:rPr lang="en-US" smtClean="0"/>
              <a:t>11/24/2015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DC91E-1C52-429E-80CB-F375D8B7D6DA}" type="datetimeFigureOut">
              <a:rPr lang="en-US" smtClean="0"/>
              <a:t>11/24/2015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DC91E-1C52-429E-80CB-F375D8B7D6DA}" type="datetimeFigureOut">
              <a:rPr lang="en-US" smtClean="0"/>
              <a:t>11/24/2015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34DC91E-1C52-429E-80CB-F375D8B7D6DA}" type="datetimeFigureOut">
              <a:rPr lang="en-US" smtClean="0"/>
              <a:t>11/24/2015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34DC91E-1C52-429E-80CB-F375D8B7D6DA}" type="datetimeFigureOut">
              <a:rPr lang="en-US" smtClean="0"/>
              <a:t>11/24/2015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34DC91E-1C52-429E-80CB-F375D8B7D6DA}" type="datetimeFigureOut">
              <a:rPr lang="en-US" smtClean="0"/>
              <a:t>11/24/2015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DC91E-1C52-429E-80CB-F375D8B7D6DA}" type="datetimeFigureOut">
              <a:rPr lang="en-US" smtClean="0"/>
              <a:t>11/24/2015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DC91E-1C52-429E-80CB-F375D8B7D6DA}" type="datetimeFigureOut">
              <a:rPr lang="en-US" smtClean="0"/>
              <a:t>11/24/2015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DC91E-1C52-429E-80CB-F375D8B7D6DA}" type="datetimeFigureOut">
              <a:rPr lang="en-US" smtClean="0"/>
              <a:t>11/24/2015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438D17-3300-4428-9BAD-87FA5145A02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DC91E-1C52-429E-80CB-F375D8B7D6DA}" type="datetimeFigureOut">
              <a:rPr lang="en-US" smtClean="0"/>
              <a:t>11/24/2015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38D17-3300-4428-9BAD-87FA5145A02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b="1" smtClean="0"/>
              <a:t>Post-cardiac arrest organ support &amp; prognostication</a:t>
            </a:r>
            <a:endParaRPr lang="en-US" smtClean="0"/>
          </a:p>
        </p:txBody>
      </p:sp>
      <p:sp>
        <p:nvSpPr>
          <p:cNvPr id="3" name="Subtitle 2"/>
          <p:cNvSpPr>
            <a:spLocks noGrp="1"/>
          </p:cNvSpPr>
          <p:nvPr>
            <p:ph type="subTitle" idx="1"/>
          </p:nvPr>
        </p:nvSpPr>
        <p:spPr/>
        <p:txBody>
          <a:bodyPr>
            <a:normAutofit/>
          </a:bodyPr>
          <a:lstStyle/>
          <a:p>
            <a:pPr algn="l">
              <a:defRPr/>
            </a:pPr>
            <a:r>
              <a:rPr lang="en-US" dirty="0" smtClean="0"/>
              <a:t>          </a:t>
            </a:r>
            <a:r>
              <a:rPr lang="en-US" dirty="0" err="1" smtClean="0">
                <a:latin typeface="Aharoni" pitchFamily="2" charset="-79"/>
                <a:cs typeface="Aharoni" pitchFamily="2" charset="-79"/>
              </a:rPr>
              <a:t>Sananta</a:t>
            </a:r>
            <a:r>
              <a:rPr lang="en-US" dirty="0" smtClean="0">
                <a:latin typeface="Aharoni" pitchFamily="2" charset="-79"/>
                <a:cs typeface="Aharoni" pitchFamily="2" charset="-79"/>
              </a:rPr>
              <a:t> Kumar Dash</a:t>
            </a:r>
          </a:p>
          <a:p>
            <a:pPr algn="l">
              <a:defRPr/>
            </a:pPr>
            <a:r>
              <a:rPr lang="en-US" sz="1600" b="1" dirty="0" smtClean="0">
                <a:latin typeface="Aharoni" pitchFamily="2" charset="-79"/>
                <a:cs typeface="Aharoni" pitchFamily="2" charset="-79"/>
              </a:rPr>
              <a:t>                     MD (Anesthesiology), FNB (CCM), EDICM, FCCP</a:t>
            </a:r>
          </a:p>
        </p:txBody>
      </p:sp>
      <p:sp>
        <p:nvSpPr>
          <p:cNvPr id="4" name="Footer Placeholder 3"/>
          <p:cNvSpPr>
            <a:spLocks noGrp="1"/>
          </p:cNvSpPr>
          <p:nvPr>
            <p:ph type="ftr" sz="quarter" idx="11"/>
          </p:nvPr>
        </p:nvSpPr>
        <p:spPr>
          <a:xfrm>
            <a:off x="7010400" y="6569075"/>
            <a:ext cx="2895600" cy="365125"/>
          </a:xfrm>
        </p:spPr>
        <p:txBody>
          <a:bodyPr/>
          <a:lstStyle/>
          <a:p>
            <a:pPr>
              <a:defRPr/>
            </a:pPr>
            <a:r>
              <a:rPr lang="en-US" b="1" i="1" dirty="0">
                <a:solidFill>
                  <a:srgbClr val="FF0000"/>
                </a:solidFill>
              </a:rPr>
              <a:t>Criticalcareindia.com</a:t>
            </a:r>
          </a:p>
        </p:txBody>
      </p:sp>
      <p:pic>
        <p:nvPicPr>
          <p:cNvPr id="1027" name="Picture 3"/>
          <p:cNvPicPr>
            <a:picLocks noChangeAspect="1" noChangeArrowheads="1"/>
          </p:cNvPicPr>
          <p:nvPr/>
        </p:nvPicPr>
        <p:blipFill>
          <a:blip r:embed="rId3">
            <a:extLst>
              <a:ext uri="{28A0092B-C50C-407E-A947-70E740481C1C}"/>
            </a:extLst>
          </a:blip>
          <a:srcRect/>
          <a:stretch>
            <a:fillRect/>
          </a:stretch>
        </p:blipFill>
        <p:spPr bwMode="auto">
          <a:xfrm>
            <a:off x="76200" y="152400"/>
            <a:ext cx="2438400" cy="466725"/>
          </a:xfrm>
          <a:prstGeom prst="rect">
            <a:avLst/>
          </a:prstGeom>
          <a:noFill/>
          <a:ln>
            <a:noFill/>
          </a:ln>
          <a:effectLst>
            <a:glow rad="381000">
              <a:schemeClr val="accent1">
                <a:alpha val="46000"/>
              </a:schemeClr>
            </a:glow>
            <a:outerShdw dist="35921" dir="2700000" algn="ctr" rotWithShape="0">
              <a:schemeClr val="bg2"/>
            </a:outerShdw>
            <a:reflection blurRad="6350" stA="52000" endA="300" endPos="35000" dir="5400000" sy="-100000" algn="bl" rotWithShape="0"/>
          </a:effectLst>
          <a:extLst>
            <a:ext uri="{909E8E84-426E-40DD-AFC4-6F175D3DCCD1}"/>
            <a:ext uri="{91240B29-F687-4F45-9708-019B960494DF}"/>
          </a:extLst>
        </p:spPr>
      </p:pic>
      <p:pic>
        <p:nvPicPr>
          <p:cNvPr id="2054" name="Picture 4" descr="C:\Users\Sananta.Dash\Downloads\fbaa46_5cd63579124b462580901f5298ef7fe8.jpg"/>
          <p:cNvPicPr>
            <a:picLocks noChangeAspect="1" noChangeArrowheads="1"/>
          </p:cNvPicPr>
          <p:nvPr/>
        </p:nvPicPr>
        <p:blipFill>
          <a:blip r:embed="rId4"/>
          <a:srcRect/>
          <a:stretch>
            <a:fillRect/>
          </a:stretch>
        </p:blipFill>
        <p:spPr bwMode="auto">
          <a:xfrm>
            <a:off x="8177213" y="5562600"/>
            <a:ext cx="947737" cy="1081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8395" y="228600"/>
            <a:ext cx="2819400" cy="609600"/>
          </a:xfrm>
          <a:prstGeom prst="rect">
            <a:avLst/>
          </a:prstGeom>
          <a:solidFill>
            <a:schemeClr val="accent2">
              <a:lumMod val="40000"/>
              <a:lumOff val="60000"/>
            </a:schemeClr>
          </a:solidFill>
          <a:ln w="44450">
            <a:solidFill>
              <a:srgbClr val="FF0000">
                <a:alpha val="98000"/>
              </a:srgbClr>
            </a:solidFill>
          </a:ln>
          <a:effectLst>
            <a:glow rad="101600">
              <a:schemeClr val="accent2">
                <a:satMod val="175000"/>
                <a:alpha val="40000"/>
              </a:schemeClr>
            </a:glow>
            <a:innerShdw blurRad="63500" dist="50800" dir="13500000">
              <a:schemeClr val="accent2">
                <a:lumMod val="75000"/>
                <a:alpha val="50000"/>
              </a:schemeClr>
            </a:innerShdw>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tx1"/>
                </a:solidFill>
              </a:rPr>
              <a:t>ROSC</a:t>
            </a:r>
            <a:endParaRPr lang="en-IN" sz="2000" b="1" dirty="0">
              <a:solidFill>
                <a:schemeClr val="tx1"/>
              </a:solidFill>
            </a:endParaRPr>
          </a:p>
        </p:txBody>
      </p:sp>
      <p:sp>
        <p:nvSpPr>
          <p:cNvPr id="5" name="Rectangle 4"/>
          <p:cNvSpPr/>
          <p:nvPr/>
        </p:nvSpPr>
        <p:spPr>
          <a:xfrm>
            <a:off x="2470297" y="1485901"/>
            <a:ext cx="3035595" cy="1142999"/>
          </a:xfrm>
          <a:prstGeom prst="rect">
            <a:avLst/>
          </a:prstGeom>
          <a:solidFill>
            <a:schemeClr val="accent2">
              <a:lumMod val="40000"/>
              <a:lumOff val="60000"/>
            </a:schemeClr>
          </a:solidFill>
          <a:ln w="44450">
            <a:solidFill>
              <a:srgbClr val="FF0000">
                <a:alpha val="98000"/>
              </a:srgbClr>
            </a:solidFill>
          </a:ln>
          <a:effectLst>
            <a:glow rad="101600">
              <a:schemeClr val="accent2">
                <a:satMod val="175000"/>
                <a:alpha val="40000"/>
              </a:schemeClr>
            </a:glow>
            <a:innerShdw blurRad="63500" dist="50800" dir="13500000">
              <a:schemeClr val="accent2">
                <a:lumMod val="75000"/>
                <a:alpha val="50000"/>
              </a:schemeClr>
            </a:innerShdw>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Optimize </a:t>
            </a:r>
            <a:r>
              <a:rPr lang="en-US" sz="1400" b="1" dirty="0" err="1">
                <a:solidFill>
                  <a:schemeClr val="tx1"/>
                </a:solidFill>
              </a:rPr>
              <a:t>ventitilation</a:t>
            </a:r>
            <a:r>
              <a:rPr lang="en-US" sz="1400" b="1" dirty="0">
                <a:solidFill>
                  <a:schemeClr val="tx1"/>
                </a:solidFill>
              </a:rPr>
              <a:t>(SPO2&gt;94 &amp; Oxygenation, Advanced Airway &amp; </a:t>
            </a:r>
            <a:r>
              <a:rPr lang="en-US" sz="1400" b="1" dirty="0" err="1">
                <a:solidFill>
                  <a:schemeClr val="tx1"/>
                </a:solidFill>
              </a:rPr>
              <a:t>Capnography</a:t>
            </a:r>
            <a:r>
              <a:rPr lang="en-US" sz="1400" b="1" dirty="0">
                <a:solidFill>
                  <a:schemeClr val="tx1"/>
                </a:solidFill>
              </a:rPr>
              <a:t>, No hyperventilation</a:t>
            </a:r>
            <a:endParaRPr lang="en-IN" sz="1400" b="1" dirty="0">
              <a:solidFill>
                <a:schemeClr val="tx1"/>
              </a:solidFill>
            </a:endParaRPr>
          </a:p>
        </p:txBody>
      </p:sp>
      <p:sp>
        <p:nvSpPr>
          <p:cNvPr id="6" name="Rectangle 5"/>
          <p:cNvSpPr/>
          <p:nvPr/>
        </p:nvSpPr>
        <p:spPr>
          <a:xfrm>
            <a:off x="2571749" y="3200400"/>
            <a:ext cx="2819400" cy="609600"/>
          </a:xfrm>
          <a:prstGeom prst="rect">
            <a:avLst/>
          </a:prstGeom>
          <a:solidFill>
            <a:schemeClr val="accent2">
              <a:lumMod val="40000"/>
              <a:lumOff val="60000"/>
            </a:schemeClr>
          </a:solidFill>
          <a:ln w="44450">
            <a:solidFill>
              <a:srgbClr val="FF0000">
                <a:alpha val="98000"/>
              </a:srgbClr>
            </a:solidFill>
          </a:ln>
          <a:effectLst>
            <a:glow rad="101600">
              <a:schemeClr val="accent2">
                <a:satMod val="175000"/>
                <a:alpha val="40000"/>
              </a:schemeClr>
            </a:glow>
            <a:innerShdw blurRad="63500" dist="50800" dir="13500000">
              <a:schemeClr val="accent2">
                <a:lumMod val="75000"/>
                <a:alpha val="50000"/>
              </a:schemeClr>
            </a:innerShdw>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Treat hypotension(IV/IO fluid, Vasopressors, Treat causes, 12 lead ECG)</a:t>
            </a:r>
            <a:endParaRPr lang="en-IN" sz="1400" b="1" dirty="0">
              <a:solidFill>
                <a:schemeClr val="tx1"/>
              </a:solidFill>
            </a:endParaRPr>
          </a:p>
        </p:txBody>
      </p:sp>
      <p:sp>
        <p:nvSpPr>
          <p:cNvPr id="7" name="Rectangle 6"/>
          <p:cNvSpPr/>
          <p:nvPr/>
        </p:nvSpPr>
        <p:spPr>
          <a:xfrm>
            <a:off x="0" y="5230852"/>
            <a:ext cx="1890548" cy="609600"/>
          </a:xfrm>
          <a:prstGeom prst="rect">
            <a:avLst/>
          </a:prstGeom>
          <a:solidFill>
            <a:schemeClr val="accent2">
              <a:lumMod val="40000"/>
              <a:lumOff val="60000"/>
            </a:schemeClr>
          </a:solidFill>
          <a:ln w="44450">
            <a:solidFill>
              <a:srgbClr val="FF0000">
                <a:alpha val="98000"/>
              </a:srgbClr>
            </a:solidFill>
          </a:ln>
          <a:effectLst>
            <a:glow rad="101600">
              <a:schemeClr val="accent2">
                <a:satMod val="175000"/>
                <a:alpha val="40000"/>
              </a:schemeClr>
            </a:glow>
            <a:innerShdw blurRad="63500" dist="50800" dir="13500000">
              <a:schemeClr val="accent2">
                <a:lumMod val="75000"/>
                <a:alpha val="50000"/>
              </a:schemeClr>
            </a:innerShdw>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Coronary reperfusion</a:t>
            </a:r>
            <a:endParaRPr lang="en-IN" b="1" dirty="0">
              <a:solidFill>
                <a:schemeClr val="tx1"/>
              </a:solidFill>
            </a:endParaRPr>
          </a:p>
        </p:txBody>
      </p:sp>
      <p:sp>
        <p:nvSpPr>
          <p:cNvPr id="8" name="Rectangle 7"/>
          <p:cNvSpPr/>
          <p:nvPr/>
        </p:nvSpPr>
        <p:spPr>
          <a:xfrm>
            <a:off x="0" y="4187701"/>
            <a:ext cx="1855076" cy="609600"/>
          </a:xfrm>
          <a:prstGeom prst="rect">
            <a:avLst/>
          </a:prstGeom>
          <a:solidFill>
            <a:schemeClr val="accent2">
              <a:lumMod val="40000"/>
              <a:lumOff val="60000"/>
            </a:schemeClr>
          </a:solidFill>
          <a:ln w="44450">
            <a:solidFill>
              <a:srgbClr val="FF0000">
                <a:alpha val="98000"/>
              </a:srgbClr>
            </a:solidFill>
          </a:ln>
          <a:effectLst>
            <a:glow rad="101600">
              <a:schemeClr val="accent2">
                <a:satMod val="175000"/>
                <a:alpha val="40000"/>
              </a:schemeClr>
            </a:glow>
            <a:innerShdw blurRad="63500" dist="50800" dir="13500000">
              <a:schemeClr val="accent2">
                <a:lumMod val="75000"/>
                <a:alpha val="50000"/>
              </a:schemeClr>
            </a:innerShdw>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Induced Hypothermia</a:t>
            </a:r>
            <a:endParaRPr lang="en-IN" sz="1400" b="1" dirty="0">
              <a:solidFill>
                <a:schemeClr val="tx1"/>
              </a:solidFill>
            </a:endParaRPr>
          </a:p>
        </p:txBody>
      </p:sp>
      <p:sp>
        <p:nvSpPr>
          <p:cNvPr id="9" name="Rectangle 8"/>
          <p:cNvSpPr/>
          <p:nvPr/>
        </p:nvSpPr>
        <p:spPr>
          <a:xfrm>
            <a:off x="2578395" y="4193628"/>
            <a:ext cx="2819400" cy="609600"/>
          </a:xfrm>
          <a:prstGeom prst="rect">
            <a:avLst/>
          </a:prstGeom>
          <a:solidFill>
            <a:schemeClr val="accent2">
              <a:lumMod val="40000"/>
              <a:lumOff val="60000"/>
            </a:schemeClr>
          </a:solidFill>
          <a:ln w="44450">
            <a:solidFill>
              <a:srgbClr val="FF0000">
                <a:alpha val="98000"/>
              </a:srgbClr>
            </a:solidFill>
          </a:ln>
          <a:effectLst>
            <a:glow rad="101600">
              <a:schemeClr val="accent2">
                <a:satMod val="175000"/>
                <a:alpha val="40000"/>
              </a:schemeClr>
            </a:glow>
            <a:innerShdw blurRad="63500" dist="50800" dir="13500000">
              <a:schemeClr val="accent2">
                <a:lumMod val="75000"/>
                <a:alpha val="50000"/>
              </a:schemeClr>
            </a:innerShdw>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Follow Command?</a:t>
            </a:r>
            <a:endParaRPr lang="en-IN" sz="1400" b="1" dirty="0">
              <a:solidFill>
                <a:schemeClr val="tx1"/>
              </a:solidFill>
            </a:endParaRPr>
          </a:p>
        </p:txBody>
      </p:sp>
      <p:sp>
        <p:nvSpPr>
          <p:cNvPr id="10" name="Rectangle 9"/>
          <p:cNvSpPr/>
          <p:nvPr/>
        </p:nvSpPr>
        <p:spPr>
          <a:xfrm>
            <a:off x="2608978" y="5257800"/>
            <a:ext cx="2819400" cy="609600"/>
          </a:xfrm>
          <a:prstGeom prst="rect">
            <a:avLst/>
          </a:prstGeom>
          <a:solidFill>
            <a:schemeClr val="accent2">
              <a:lumMod val="40000"/>
              <a:lumOff val="60000"/>
            </a:schemeClr>
          </a:solidFill>
          <a:ln w="44450">
            <a:solidFill>
              <a:srgbClr val="FF0000">
                <a:alpha val="98000"/>
              </a:srgbClr>
            </a:solidFill>
          </a:ln>
          <a:effectLst>
            <a:glow rad="101600">
              <a:schemeClr val="accent2">
                <a:satMod val="175000"/>
                <a:alpha val="40000"/>
              </a:schemeClr>
            </a:glow>
            <a:innerShdw blurRad="63500" dist="50800" dir="13500000">
              <a:schemeClr val="accent2">
                <a:lumMod val="75000"/>
                <a:alpha val="50000"/>
              </a:schemeClr>
            </a:innerShdw>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STEMI or High suspicion AMI</a:t>
            </a:r>
            <a:endParaRPr lang="en-IN" sz="1400" b="1" dirty="0">
              <a:solidFill>
                <a:schemeClr val="tx1"/>
              </a:solidFill>
            </a:endParaRPr>
          </a:p>
        </p:txBody>
      </p:sp>
      <p:cxnSp>
        <p:nvCxnSpPr>
          <p:cNvPr id="12" name="Straight Arrow Connector 11"/>
          <p:cNvCxnSpPr/>
          <p:nvPr/>
        </p:nvCxnSpPr>
        <p:spPr>
          <a:xfrm>
            <a:off x="4057082" y="990600"/>
            <a:ext cx="13291" cy="457200"/>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1"/>
            <a:endCxn id="8" idx="3"/>
          </p:cNvCxnSpPr>
          <p:nvPr/>
        </p:nvCxnSpPr>
        <p:spPr>
          <a:xfrm flipH="1" flipV="1">
            <a:off x="1855076" y="4492501"/>
            <a:ext cx="723319" cy="5927"/>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025827" y="3817883"/>
            <a:ext cx="13291" cy="457200"/>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890548" y="4754601"/>
            <a:ext cx="2097547" cy="292320"/>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952219" y="5523828"/>
            <a:ext cx="667269" cy="23648"/>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043791" y="2743200"/>
            <a:ext cx="13291" cy="457200"/>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039118" y="4818321"/>
            <a:ext cx="13291" cy="457200"/>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32" idx="0"/>
          </p:cNvCxnSpPr>
          <p:nvPr/>
        </p:nvCxnSpPr>
        <p:spPr>
          <a:xfrm>
            <a:off x="1855076" y="5840452"/>
            <a:ext cx="2174112" cy="407948"/>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619488" y="6248400"/>
            <a:ext cx="2819400" cy="609600"/>
          </a:xfrm>
          <a:prstGeom prst="rect">
            <a:avLst/>
          </a:prstGeom>
          <a:solidFill>
            <a:schemeClr val="accent2">
              <a:lumMod val="40000"/>
              <a:lumOff val="60000"/>
            </a:schemeClr>
          </a:solidFill>
          <a:ln w="44450">
            <a:solidFill>
              <a:srgbClr val="FF0000">
                <a:alpha val="98000"/>
              </a:srgbClr>
            </a:solidFill>
          </a:ln>
          <a:effectLst>
            <a:glow rad="101600">
              <a:schemeClr val="accent2">
                <a:satMod val="175000"/>
                <a:alpha val="40000"/>
              </a:schemeClr>
            </a:glow>
            <a:innerShdw blurRad="63500" dist="50800" dir="13500000">
              <a:schemeClr val="accent2">
                <a:lumMod val="75000"/>
                <a:alpha val="50000"/>
              </a:schemeClr>
            </a:innerShdw>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tx1"/>
                </a:solidFill>
              </a:rPr>
              <a:t>Advanced Critical Care</a:t>
            </a:r>
            <a:endParaRPr lang="en-IN" sz="2000" b="1" dirty="0">
              <a:solidFill>
                <a:schemeClr val="tx1"/>
              </a:solidFill>
            </a:endParaRPr>
          </a:p>
        </p:txBody>
      </p:sp>
      <p:sp>
        <p:nvSpPr>
          <p:cNvPr id="31" name="Oval 30"/>
          <p:cNvSpPr/>
          <p:nvPr/>
        </p:nvSpPr>
        <p:spPr>
          <a:xfrm>
            <a:off x="1752600" y="4983163"/>
            <a:ext cx="1066800" cy="4953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YES</a:t>
            </a:r>
            <a:endParaRPr lang="en-IN" dirty="0"/>
          </a:p>
        </p:txBody>
      </p:sp>
      <p:sp>
        <p:nvSpPr>
          <p:cNvPr id="35" name="Oval 34"/>
          <p:cNvSpPr/>
          <p:nvPr/>
        </p:nvSpPr>
        <p:spPr>
          <a:xfrm>
            <a:off x="1747838" y="3779838"/>
            <a:ext cx="1066800" cy="4953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NO</a:t>
            </a:r>
            <a:endParaRPr lang="en-IN" dirty="0"/>
          </a:p>
        </p:txBody>
      </p:sp>
      <p:sp>
        <p:nvSpPr>
          <p:cNvPr id="36" name="Oval 35"/>
          <p:cNvSpPr/>
          <p:nvPr/>
        </p:nvSpPr>
        <p:spPr>
          <a:xfrm>
            <a:off x="5489575" y="4779963"/>
            <a:ext cx="1066800" cy="4953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YES</a:t>
            </a:r>
            <a:endParaRPr lang="en-IN" dirty="0"/>
          </a:p>
        </p:txBody>
      </p:sp>
      <p:sp>
        <p:nvSpPr>
          <p:cNvPr id="37" name="Oval 36"/>
          <p:cNvSpPr/>
          <p:nvPr/>
        </p:nvSpPr>
        <p:spPr>
          <a:xfrm>
            <a:off x="5427663" y="5819775"/>
            <a:ext cx="1066800" cy="4953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NO</a:t>
            </a:r>
            <a:endParaRPr lang="en-IN" dirty="0"/>
          </a:p>
        </p:txBody>
      </p:sp>
      <p:cxnSp>
        <p:nvCxnSpPr>
          <p:cNvPr id="38" name="Straight Arrow Connector 37"/>
          <p:cNvCxnSpPr/>
          <p:nvPr/>
        </p:nvCxnSpPr>
        <p:spPr>
          <a:xfrm>
            <a:off x="4039117" y="5858204"/>
            <a:ext cx="13291" cy="457200"/>
          </a:xfrm>
          <a:prstGeom prst="straightConnector1">
            <a:avLst/>
          </a:prstGeom>
          <a:ln w="41275">
            <a:solidFill>
              <a:srgbClr val="FF0000"/>
            </a:solidFill>
            <a:tailEnd type="arrow"/>
          </a:ln>
          <a:effectLst>
            <a:innerShdw blurRad="63500" dist="50800" dir="5400000">
              <a:prstClr val="black">
                <a:alpha val="50000"/>
              </a:prstClr>
            </a:innerShdw>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41" name="Flowchart: Data 40"/>
          <p:cNvSpPr/>
          <p:nvPr/>
        </p:nvSpPr>
        <p:spPr>
          <a:xfrm>
            <a:off x="5895646" y="205623"/>
            <a:ext cx="3200400" cy="1280277"/>
          </a:xfrm>
          <a:prstGeom prst="flowChartInputOutput">
            <a:avLst/>
          </a:prstGeom>
          <a:solidFill>
            <a:schemeClr val="accent4">
              <a:lumMod val="60000"/>
              <a:lumOff val="40000"/>
            </a:schemeClr>
          </a:solidFill>
          <a:ln w="44450" cmpd="thickThin">
            <a:solidFill>
              <a:schemeClr val="tx1">
                <a:lumMod val="95000"/>
                <a:lumOff val="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latin typeface="Arial Black" pitchFamily="34" charset="0"/>
              </a:rPr>
              <a:t>Adult </a:t>
            </a:r>
            <a:r>
              <a:rPr lang="en-US" b="1" dirty="0" err="1">
                <a:solidFill>
                  <a:schemeClr val="tx1"/>
                </a:solidFill>
                <a:latin typeface="Arial Black" pitchFamily="34" charset="0"/>
              </a:rPr>
              <a:t>immedieate</a:t>
            </a:r>
            <a:r>
              <a:rPr lang="en-US" b="1" dirty="0">
                <a:solidFill>
                  <a:schemeClr val="tx1"/>
                </a:solidFill>
                <a:latin typeface="Arial Black" pitchFamily="34" charset="0"/>
              </a:rPr>
              <a:t> post cardiac arrest Care</a:t>
            </a:r>
            <a:endParaRPr lang="en-IN" b="1" dirty="0">
              <a:solidFill>
                <a:schemeClr val="tx1"/>
              </a:solidFill>
              <a:latin typeface="Arial Black" pitchFamily="34" charset="0"/>
            </a:endParaRP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1143000"/>
          </a:xfrm>
        </p:spPr>
        <p:txBody>
          <a:bodyPr rtlCol="0">
            <a:normAutofit fontScale="90000"/>
          </a:bodyPr>
          <a:lstStyle/>
          <a:p>
            <a:pPr eaLnBrk="1" fontAlgn="auto" hangingPunct="1">
              <a:spcAft>
                <a:spcPts val="0"/>
              </a:spcAft>
              <a:defRPr/>
            </a:pPr>
            <a:r>
              <a:rPr lang="en-IN" sz="1800" b="1" dirty="0"/>
              <a:t>Improved neurologically intact survival to hospital discharge-- Comatose patients with out-of-hospital ventricular fibrillation (VF) cardiac arrest (Cooled to 32°C to 34°C for 12 or 24 hours</a:t>
            </a:r>
            <a:r>
              <a:rPr lang="en-IN" sz="1800" b="1" dirty="0" smtClean="0"/>
              <a:t>).</a:t>
            </a:r>
            <a:r>
              <a:rPr lang="en-IN" dirty="0"/>
              <a:t/>
            </a:r>
            <a:br>
              <a:rPr lang="en-IN" dirty="0"/>
            </a:br>
            <a:endParaRPr lang="en-IN" dirty="0"/>
          </a:p>
        </p:txBody>
      </p:sp>
      <p:sp>
        <p:nvSpPr>
          <p:cNvPr id="12291" name="Content Placeholder 2"/>
          <p:cNvSpPr>
            <a:spLocks noGrp="1"/>
          </p:cNvSpPr>
          <p:nvPr>
            <p:ph idx="1"/>
          </p:nvPr>
        </p:nvSpPr>
        <p:spPr/>
        <p:txBody>
          <a:bodyPr/>
          <a:lstStyle/>
          <a:p>
            <a:pPr eaLnBrk="1" hangingPunct="1"/>
            <a:endParaRPr lang="en-IN" smtClean="0"/>
          </a:p>
        </p:txBody>
      </p:sp>
      <p:pic>
        <p:nvPicPr>
          <p:cNvPr id="12292" name="Picture 2"/>
          <p:cNvPicPr>
            <a:picLocks noChangeAspect="1" noChangeArrowheads="1"/>
          </p:cNvPicPr>
          <p:nvPr/>
        </p:nvPicPr>
        <p:blipFill>
          <a:blip r:embed="rId2"/>
          <a:srcRect/>
          <a:stretch>
            <a:fillRect/>
          </a:stretch>
        </p:blipFill>
        <p:spPr bwMode="auto">
          <a:xfrm>
            <a:off x="838200" y="457200"/>
            <a:ext cx="7772400" cy="2705100"/>
          </a:xfrm>
          <a:prstGeom prst="rect">
            <a:avLst/>
          </a:prstGeom>
          <a:noFill/>
          <a:ln w="9525">
            <a:noFill/>
            <a:miter lim="800000"/>
            <a:headEnd/>
            <a:tailEnd/>
          </a:ln>
        </p:spPr>
      </p:pic>
      <p:pic>
        <p:nvPicPr>
          <p:cNvPr id="12293" name="Picture 3"/>
          <p:cNvPicPr>
            <a:picLocks noChangeAspect="1" noChangeArrowheads="1"/>
          </p:cNvPicPr>
          <p:nvPr/>
        </p:nvPicPr>
        <p:blipFill>
          <a:blip r:embed="rId3"/>
          <a:srcRect/>
          <a:stretch>
            <a:fillRect/>
          </a:stretch>
        </p:blipFill>
        <p:spPr bwMode="auto">
          <a:xfrm>
            <a:off x="866775" y="3352800"/>
            <a:ext cx="7086600" cy="1614488"/>
          </a:xfrm>
          <a:prstGeom prst="rect">
            <a:avLst/>
          </a:prstGeom>
          <a:noFill/>
          <a:ln w="9525">
            <a:noFill/>
            <a:miter lim="800000"/>
            <a:headEnd/>
            <a:tailEnd/>
          </a:ln>
        </p:spPr>
      </p:pic>
      <p:pic>
        <p:nvPicPr>
          <p:cNvPr id="12294" name="Picture 4"/>
          <p:cNvPicPr>
            <a:picLocks noChangeAspect="1" noChangeArrowheads="1"/>
          </p:cNvPicPr>
          <p:nvPr/>
        </p:nvPicPr>
        <p:blipFill>
          <a:blip r:embed="rId4"/>
          <a:srcRect/>
          <a:stretch>
            <a:fillRect/>
          </a:stretch>
        </p:blipFill>
        <p:spPr bwMode="auto">
          <a:xfrm>
            <a:off x="2568575" y="4937125"/>
            <a:ext cx="5334000" cy="454025"/>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888" y="5562600"/>
            <a:ext cx="8229600" cy="1143000"/>
          </a:xfrm>
        </p:spPr>
        <p:txBody>
          <a:bodyPr rtlCol="0">
            <a:normAutofit fontScale="90000"/>
          </a:bodyPr>
          <a:lstStyle/>
          <a:p>
            <a:pPr eaLnBrk="1" fontAlgn="auto" hangingPunct="1">
              <a:spcAft>
                <a:spcPts val="0"/>
              </a:spcAft>
              <a:defRPr/>
            </a:pPr>
            <a:r>
              <a:rPr lang="en-IN" sz="2000" b="1" dirty="0" err="1" smtClean="0"/>
              <a:t>Belliard</a:t>
            </a:r>
            <a:r>
              <a:rPr lang="en-IN" sz="2000" b="1" dirty="0" smtClean="0"/>
              <a:t> </a:t>
            </a:r>
            <a:r>
              <a:rPr lang="en-IN" sz="2000" b="1" dirty="0"/>
              <a:t>G, </a:t>
            </a:r>
            <a:r>
              <a:rPr lang="en-IN" sz="2000" b="1" i="1" dirty="0" smtClean="0"/>
              <a:t>Resuscitation</a:t>
            </a:r>
            <a:r>
              <a:rPr lang="en-IN" sz="2000" b="1" dirty="0" smtClean="0"/>
              <a:t>. 2007;75:252–259.</a:t>
            </a:r>
            <a:br>
              <a:rPr lang="en-IN" sz="2000" b="1" dirty="0" smtClean="0"/>
            </a:br>
            <a:r>
              <a:rPr lang="en-IN" sz="2000" b="1" dirty="0" err="1" smtClean="0"/>
              <a:t>Castrejon</a:t>
            </a:r>
            <a:r>
              <a:rPr lang="en-IN" sz="2000" b="1" dirty="0" smtClean="0"/>
              <a:t> S et al. </a:t>
            </a:r>
            <a:r>
              <a:rPr lang="en-IN" sz="2000" b="1" i="1" dirty="0" smtClean="0"/>
              <a:t>Rev </a:t>
            </a:r>
            <a:r>
              <a:rPr lang="en-IN" sz="2000" b="1" i="1" dirty="0" err="1" smtClean="0"/>
              <a:t>Esp</a:t>
            </a:r>
            <a:r>
              <a:rPr lang="en-IN" sz="2000" b="1" dirty="0"/>
              <a:t> </a:t>
            </a:r>
            <a:r>
              <a:rPr lang="en-IN" sz="2000" b="1" i="1" dirty="0" err="1" smtClean="0"/>
              <a:t>Cardiol</a:t>
            </a:r>
            <a:r>
              <a:rPr lang="en-IN" sz="2000" b="1" dirty="0"/>
              <a:t>. 2009;62:733–741</a:t>
            </a:r>
            <a:r>
              <a:rPr lang="en-IN" b="1" dirty="0"/>
              <a:t>.</a:t>
            </a:r>
            <a:r>
              <a:rPr lang="en-IN" dirty="0"/>
              <a:t/>
            </a:r>
            <a:br>
              <a:rPr lang="en-IN" dirty="0"/>
            </a:br>
            <a:endParaRPr lang="en-IN" dirty="0"/>
          </a:p>
        </p:txBody>
      </p:sp>
      <p:sp>
        <p:nvSpPr>
          <p:cNvPr id="13315" name="Content Placeholder 2"/>
          <p:cNvSpPr>
            <a:spLocks noGrp="1"/>
          </p:cNvSpPr>
          <p:nvPr>
            <p:ph idx="1"/>
          </p:nvPr>
        </p:nvSpPr>
        <p:spPr>
          <a:xfrm>
            <a:off x="593725" y="2819400"/>
            <a:ext cx="8229600" cy="2362200"/>
          </a:xfrm>
        </p:spPr>
        <p:txBody>
          <a:bodyPr/>
          <a:lstStyle/>
          <a:p>
            <a:pPr eaLnBrk="1" hangingPunct="1"/>
            <a:r>
              <a:rPr lang="en-IN" smtClean="0"/>
              <a:t>Improved neurological outcome after therapeutic hypothermia for comatose survivors of VF cardiac arrest.(Historical controls).</a:t>
            </a:r>
          </a:p>
          <a:p>
            <a:pPr eaLnBrk="1" hangingPunct="1"/>
            <a:endParaRPr lang="en-IN" smtClean="0"/>
          </a:p>
        </p:txBody>
      </p:sp>
      <p:sp>
        <p:nvSpPr>
          <p:cNvPr id="4" name="Title 1"/>
          <p:cNvSpPr txBox="1">
            <a:spLocks/>
          </p:cNvSpPr>
          <p:nvPr/>
        </p:nvSpPr>
        <p:spPr>
          <a:xfrm>
            <a:off x="609600" y="427038"/>
            <a:ext cx="8229600" cy="1143000"/>
          </a:xfrm>
          <a:prstGeom prst="rect">
            <a:avLst/>
          </a:prstGeom>
        </p:spPr>
        <p:txBody>
          <a:bodyPr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IN" b="1" smtClean="0"/>
              <a:t>Targeted Temperature Management</a:t>
            </a:r>
            <a:endParaRPr lang="en-IN" dirty="0"/>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410200"/>
            <a:ext cx="8610600" cy="1295400"/>
          </a:xfrm>
        </p:spPr>
        <p:txBody>
          <a:bodyPr rtlCol="0">
            <a:normAutofit fontScale="90000"/>
          </a:bodyPr>
          <a:lstStyle/>
          <a:p>
            <a:pPr eaLnBrk="1" fontAlgn="auto" hangingPunct="1">
              <a:spcAft>
                <a:spcPts val="0"/>
              </a:spcAft>
              <a:defRPr/>
            </a:pPr>
            <a:r>
              <a:rPr lang="en-IN" sz="1400" b="1" dirty="0" err="1"/>
              <a:t>Sunde</a:t>
            </a:r>
            <a:r>
              <a:rPr lang="en-IN" sz="1400" b="1" dirty="0"/>
              <a:t> </a:t>
            </a:r>
            <a:r>
              <a:rPr lang="en-IN" sz="1400" b="1" dirty="0" smtClean="0"/>
              <a:t>K.</a:t>
            </a:r>
            <a:r>
              <a:rPr lang="en-IN" sz="1400" b="1" dirty="0"/>
              <a:t> </a:t>
            </a:r>
            <a:r>
              <a:rPr lang="en-IN" sz="1400" b="1" i="1" dirty="0" smtClean="0"/>
              <a:t>Resuscitation</a:t>
            </a:r>
            <a:r>
              <a:rPr lang="en-IN" sz="1400" b="1" dirty="0"/>
              <a:t>. 2007;73:29 –39.</a:t>
            </a:r>
            <a:br>
              <a:rPr lang="en-IN" sz="1400" b="1" dirty="0"/>
            </a:br>
            <a:r>
              <a:rPr lang="en-IN" sz="1400" b="1" i="1" dirty="0" smtClean="0"/>
              <a:t>Bernard SA. </a:t>
            </a:r>
            <a:r>
              <a:rPr lang="en-IN" sz="1400" b="1" i="1" dirty="0" err="1" smtClean="0"/>
              <a:t>AnnEmerg</a:t>
            </a:r>
            <a:r>
              <a:rPr lang="en-IN" sz="1400" b="1" i="1" dirty="0" smtClean="0"/>
              <a:t> </a:t>
            </a:r>
            <a:r>
              <a:rPr lang="en-IN" sz="1400" b="1" i="1" dirty="0"/>
              <a:t>Med. 1997;30:146 –</a:t>
            </a:r>
            <a:r>
              <a:rPr lang="en-IN" sz="1400" b="1" i="1" dirty="0" smtClean="0"/>
              <a:t>153.</a:t>
            </a:r>
            <a:br>
              <a:rPr lang="en-IN" sz="1400" b="1" i="1" dirty="0" smtClean="0"/>
            </a:br>
            <a:r>
              <a:rPr lang="en-IN" sz="1400" b="1" i="1" dirty="0" err="1" smtClean="0"/>
              <a:t>Oddo</a:t>
            </a:r>
            <a:r>
              <a:rPr lang="en-IN" sz="1400" b="1" i="1" dirty="0" smtClean="0"/>
              <a:t> </a:t>
            </a:r>
            <a:r>
              <a:rPr lang="en-IN" sz="1400" b="1" i="1" dirty="0"/>
              <a:t>M, </a:t>
            </a:r>
            <a:r>
              <a:rPr lang="en-IN" sz="1400" b="1" i="1" dirty="0" smtClean="0"/>
              <a:t>Schaller. </a:t>
            </a:r>
            <a:r>
              <a:rPr lang="en-IN" sz="1400" b="1" i="1" dirty="0" err="1"/>
              <a:t>Crit</a:t>
            </a:r>
            <a:r>
              <a:rPr lang="en-IN" sz="1400" b="1" i="1" dirty="0"/>
              <a:t> Care Med. </a:t>
            </a:r>
            <a:r>
              <a:rPr lang="en-IN" sz="1400" b="1" i="1" dirty="0" smtClean="0"/>
              <a:t>2006;34:1865–1873</a:t>
            </a:r>
            <a:r>
              <a:rPr lang="en-IN" sz="1400" b="1" i="1" dirty="0"/>
              <a:t>.</a:t>
            </a:r>
            <a:br>
              <a:rPr lang="en-IN" sz="1400" b="1" i="1" dirty="0"/>
            </a:br>
            <a:r>
              <a:rPr lang="en-IN" sz="1400" b="1" i="1" dirty="0" smtClean="0"/>
              <a:t>Busch M. </a:t>
            </a:r>
            <a:r>
              <a:rPr lang="en-IN" sz="1400" b="1" i="1" dirty="0" err="1"/>
              <a:t>Acta</a:t>
            </a:r>
            <a:r>
              <a:rPr lang="en-IN" sz="1400" b="1" i="1" dirty="0"/>
              <a:t> </a:t>
            </a:r>
            <a:r>
              <a:rPr lang="en-IN" sz="1400" b="1" i="1" dirty="0" err="1"/>
              <a:t>Anaesthesiol</a:t>
            </a:r>
            <a:r>
              <a:rPr lang="en-IN" sz="1400" b="1" i="1" dirty="0"/>
              <a:t> Scand. </a:t>
            </a:r>
            <a:r>
              <a:rPr lang="en-IN" sz="1400" b="1" i="1" dirty="0" smtClean="0"/>
              <a:t>2006;50:1277–1283.Storm. </a:t>
            </a:r>
            <a:r>
              <a:rPr lang="en-IN" sz="1400" b="1" i="1" dirty="0" err="1"/>
              <a:t>Crit</a:t>
            </a:r>
            <a:r>
              <a:rPr lang="en-IN" sz="1400" b="1" i="1" dirty="0"/>
              <a:t> Care. 2008;12:R78.</a:t>
            </a:r>
            <a:br>
              <a:rPr lang="en-IN" sz="1400" b="1" i="1" dirty="0"/>
            </a:br>
            <a:r>
              <a:rPr lang="en-IN" sz="1400" b="1" i="1" dirty="0" smtClean="0"/>
              <a:t>Don CW </a:t>
            </a:r>
            <a:r>
              <a:rPr lang="en-IN" sz="1400" b="1" i="1" dirty="0" err="1"/>
              <a:t>Crit</a:t>
            </a:r>
            <a:r>
              <a:rPr lang="en-IN" sz="1400" b="1" i="1" dirty="0"/>
              <a:t> Care Med. 2009;37:3062–3069.</a:t>
            </a:r>
            <a:br>
              <a:rPr lang="en-IN" sz="1400" b="1" i="1" dirty="0"/>
            </a:br>
            <a:endParaRPr lang="en-IN" sz="1400" b="1" i="1" dirty="0"/>
          </a:p>
        </p:txBody>
      </p:sp>
      <p:sp>
        <p:nvSpPr>
          <p:cNvPr id="14339" name="Content Placeholder 2"/>
          <p:cNvSpPr>
            <a:spLocks noGrp="1"/>
          </p:cNvSpPr>
          <p:nvPr>
            <p:ph idx="1"/>
          </p:nvPr>
        </p:nvSpPr>
        <p:spPr>
          <a:xfrm>
            <a:off x="304800" y="609600"/>
            <a:ext cx="8229600" cy="4525963"/>
          </a:xfrm>
        </p:spPr>
        <p:txBody>
          <a:bodyPr/>
          <a:lstStyle/>
          <a:p>
            <a:pPr eaLnBrk="1" hangingPunct="1"/>
            <a:r>
              <a:rPr lang="en-IN" smtClean="0"/>
              <a:t>Hypothermia and normothermia for non-VF arrest--  No RCT as yet.</a:t>
            </a:r>
          </a:p>
          <a:p>
            <a:pPr eaLnBrk="1" hangingPunct="1"/>
            <a:r>
              <a:rPr lang="en-IN" smtClean="0"/>
              <a:t> 6 studies with historical control groups –Good outcome from use of therapeutic hypothermia in comatose survivors of out-of-hospital cardiac arrest associated with any arrest rhythm.</a:t>
            </a:r>
          </a:p>
          <a:p>
            <a:pPr eaLnBrk="1" hangingPunct="1"/>
            <a:endParaRPr lang="en-IN" smtClean="0"/>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Timing for hypothermia</a:t>
            </a:r>
            <a:endParaRPr lang="en-IN" smtClean="0"/>
          </a:p>
        </p:txBody>
      </p:sp>
      <p:sp>
        <p:nvSpPr>
          <p:cNvPr id="3" name="Content Placeholder 2"/>
          <p:cNvSpPr>
            <a:spLocks noGrp="1"/>
          </p:cNvSpPr>
          <p:nvPr>
            <p:ph idx="1"/>
          </p:nvPr>
        </p:nvSpPr>
        <p:spPr>
          <a:xfrm>
            <a:off x="457200" y="1219200"/>
            <a:ext cx="8229600" cy="4525963"/>
          </a:xfrm>
        </p:spPr>
        <p:txBody>
          <a:bodyPr rtlCol="0">
            <a:normAutofit fontScale="92500" lnSpcReduction="10000"/>
          </a:bodyPr>
          <a:lstStyle/>
          <a:p>
            <a:pPr eaLnBrk="1" fontAlgn="auto" hangingPunct="1">
              <a:spcAft>
                <a:spcPts val="0"/>
              </a:spcAft>
              <a:buFont typeface="Arial" pitchFamily="34" charset="0"/>
              <a:buChar char="•"/>
              <a:defRPr/>
            </a:pPr>
            <a:r>
              <a:rPr lang="en-IN" dirty="0" smtClean="0"/>
              <a:t>Not </a:t>
            </a:r>
            <a:r>
              <a:rPr lang="en-IN" dirty="0"/>
              <a:t>completely understood. </a:t>
            </a:r>
            <a:endParaRPr lang="en-IN" dirty="0" smtClean="0"/>
          </a:p>
          <a:p>
            <a:pPr eaLnBrk="1" fontAlgn="auto" hangingPunct="1">
              <a:spcAft>
                <a:spcPts val="0"/>
              </a:spcAft>
              <a:buFont typeface="Arial" pitchFamily="34" charset="0"/>
              <a:buChar char="•"/>
              <a:defRPr/>
            </a:pPr>
            <a:r>
              <a:rPr lang="en-IN" dirty="0" smtClean="0"/>
              <a:t>Studies </a:t>
            </a:r>
            <a:r>
              <a:rPr lang="en-IN" dirty="0"/>
              <a:t>of </a:t>
            </a:r>
            <a:r>
              <a:rPr lang="en-IN" dirty="0" smtClean="0"/>
              <a:t>animal models </a:t>
            </a:r>
            <a:r>
              <a:rPr lang="en-IN" dirty="0"/>
              <a:t>of cardiac arrest showed that short-duration </a:t>
            </a:r>
            <a:r>
              <a:rPr lang="en-IN" dirty="0" smtClean="0"/>
              <a:t>hypothermia (1 </a:t>
            </a:r>
            <a:r>
              <a:rPr lang="en-IN" dirty="0"/>
              <a:t>hour) achieved 10 to 20 minutes after ROSC </a:t>
            </a:r>
            <a:r>
              <a:rPr lang="en-IN" dirty="0" smtClean="0"/>
              <a:t>had a </a:t>
            </a:r>
            <a:r>
              <a:rPr lang="en-IN" dirty="0"/>
              <a:t>beneficial effect that was lost when hypothermia </a:t>
            </a:r>
            <a:r>
              <a:rPr lang="en-IN" dirty="0" smtClean="0"/>
              <a:t>was delayed.</a:t>
            </a:r>
            <a:r>
              <a:rPr lang="en-IN" baseline="30000" dirty="0" smtClean="0"/>
              <a:t>1,2,3</a:t>
            </a:r>
            <a:r>
              <a:rPr lang="en-IN" dirty="0" smtClean="0"/>
              <a:t> </a:t>
            </a:r>
          </a:p>
          <a:p>
            <a:pPr eaLnBrk="1" fontAlgn="auto" hangingPunct="1">
              <a:spcAft>
                <a:spcPts val="0"/>
              </a:spcAft>
              <a:buFont typeface="Arial" pitchFamily="34" charset="0"/>
              <a:buChar char="•"/>
              <a:defRPr/>
            </a:pPr>
            <a:r>
              <a:rPr lang="en-IN" dirty="0" smtClean="0"/>
              <a:t>Beyond </a:t>
            </a:r>
            <a:r>
              <a:rPr lang="en-IN" dirty="0"/>
              <a:t>the initial minutes of ROSC and </a:t>
            </a:r>
            <a:r>
              <a:rPr lang="en-IN" dirty="0" smtClean="0"/>
              <a:t>when hypothermia </a:t>
            </a:r>
            <a:r>
              <a:rPr lang="en-IN" dirty="0"/>
              <a:t>is prolonged (12 hours), the </a:t>
            </a:r>
            <a:r>
              <a:rPr lang="en-IN" dirty="0" smtClean="0"/>
              <a:t>relationship between </a:t>
            </a:r>
            <a:r>
              <a:rPr lang="en-IN" dirty="0"/>
              <a:t>the onset of hypothermia and the resulting </a:t>
            </a:r>
            <a:r>
              <a:rPr lang="en-IN" dirty="0" err="1" smtClean="0"/>
              <a:t>neuroprotection</a:t>
            </a:r>
            <a:r>
              <a:rPr lang="en-IN" dirty="0"/>
              <a:t> </a:t>
            </a:r>
            <a:r>
              <a:rPr lang="en-IN" dirty="0" smtClean="0"/>
              <a:t>is </a:t>
            </a:r>
            <a:r>
              <a:rPr lang="en-IN" dirty="0"/>
              <a:t>less </a:t>
            </a:r>
            <a:r>
              <a:rPr lang="en-IN" dirty="0" smtClean="0"/>
              <a:t>clear.</a:t>
            </a:r>
            <a:r>
              <a:rPr lang="en-IN" baseline="30000" dirty="0" smtClean="0"/>
              <a:t>4,5</a:t>
            </a:r>
            <a:endParaRPr lang="en-IN" baseline="30000" dirty="0"/>
          </a:p>
        </p:txBody>
      </p:sp>
      <p:sp>
        <p:nvSpPr>
          <p:cNvPr id="4" name="Title 1"/>
          <p:cNvSpPr txBox="1">
            <a:spLocks/>
          </p:cNvSpPr>
          <p:nvPr/>
        </p:nvSpPr>
        <p:spPr>
          <a:xfrm>
            <a:off x="304800" y="5410200"/>
            <a:ext cx="8610600" cy="1295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IN" sz="1400" b="1" i="1" dirty="0"/>
          </a:p>
        </p:txBody>
      </p:sp>
      <p:sp>
        <p:nvSpPr>
          <p:cNvPr id="5" name="Title 1"/>
          <p:cNvSpPr txBox="1">
            <a:spLocks/>
          </p:cNvSpPr>
          <p:nvPr/>
        </p:nvSpPr>
        <p:spPr>
          <a:xfrm>
            <a:off x="457200" y="5562600"/>
            <a:ext cx="8610600" cy="1295400"/>
          </a:xfrm>
          <a:prstGeom prst="rect">
            <a:avLst/>
          </a:prstGeom>
        </p:spPr>
        <p:txBody>
          <a:bodyPr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fontAlgn="auto">
              <a:spcAft>
                <a:spcPts val="0"/>
              </a:spcAft>
              <a:buFont typeface="+mj-lt"/>
              <a:buAutoNum type="arabicPeriod"/>
              <a:defRPr/>
            </a:pPr>
            <a:r>
              <a:rPr lang="en-IN" sz="1400" b="1" i="1" dirty="0" err="1"/>
              <a:t>Kuboyama</a:t>
            </a:r>
            <a:r>
              <a:rPr lang="en-IN" sz="1400" b="1" i="1" dirty="0"/>
              <a:t> K. </a:t>
            </a:r>
            <a:r>
              <a:rPr lang="en-IN" sz="1400" b="1" i="1" dirty="0" err="1"/>
              <a:t>Crit</a:t>
            </a:r>
            <a:r>
              <a:rPr lang="en-IN" sz="1400" b="1" i="1" dirty="0"/>
              <a:t> Care Med. 1993;21:1348 –1358</a:t>
            </a:r>
            <a:r>
              <a:rPr lang="en-IN" sz="1400" b="1" i="1" dirty="0" smtClean="0"/>
              <a:t>.</a:t>
            </a:r>
          </a:p>
          <a:p>
            <a:pPr marL="342900" indent="-342900" algn="l" fontAlgn="auto">
              <a:spcAft>
                <a:spcPts val="0"/>
              </a:spcAft>
              <a:buFont typeface="+mj-lt"/>
              <a:buAutoNum type="arabicPeriod"/>
              <a:defRPr/>
            </a:pPr>
            <a:r>
              <a:rPr lang="en-IN" sz="1400" b="1" i="1" dirty="0" smtClean="0"/>
              <a:t> </a:t>
            </a:r>
            <a:r>
              <a:rPr lang="en-IN" sz="1400" b="1" i="1" dirty="0" err="1"/>
              <a:t>Abella</a:t>
            </a:r>
            <a:r>
              <a:rPr lang="en-IN" sz="1400" b="1" i="1" dirty="0"/>
              <a:t> BS. Circulation. 2004;109:2786 –</a:t>
            </a:r>
            <a:r>
              <a:rPr lang="en-IN" sz="1400" b="1" i="1" dirty="0" smtClean="0"/>
              <a:t>2791.</a:t>
            </a:r>
          </a:p>
          <a:p>
            <a:pPr marL="342900" indent="-342900" algn="l" fontAlgn="auto">
              <a:spcAft>
                <a:spcPts val="0"/>
              </a:spcAft>
              <a:buFont typeface="+mj-lt"/>
              <a:buAutoNum type="arabicPeriod"/>
              <a:defRPr/>
            </a:pPr>
            <a:r>
              <a:rPr lang="en-IN" sz="1400" b="1" i="1" dirty="0" err="1"/>
              <a:t>Takata</a:t>
            </a:r>
            <a:r>
              <a:rPr lang="en-IN" sz="1400" b="1" i="1" dirty="0"/>
              <a:t> K. </a:t>
            </a:r>
            <a:r>
              <a:rPr lang="en-IN" sz="1400" b="1" i="1" dirty="0" err="1"/>
              <a:t>Crit</a:t>
            </a:r>
            <a:r>
              <a:rPr lang="en-IN" sz="1400" b="1" i="1" dirty="0"/>
              <a:t> Care Med. 2005;33:1340 –1345. </a:t>
            </a:r>
            <a:endParaRPr lang="en-IN" sz="1400" b="1" i="1" dirty="0" smtClean="0"/>
          </a:p>
          <a:p>
            <a:pPr marL="342900" indent="-342900" algn="l" fontAlgn="auto">
              <a:spcAft>
                <a:spcPts val="0"/>
              </a:spcAft>
              <a:buFont typeface="+mj-lt"/>
              <a:buAutoNum type="arabicPeriod"/>
              <a:defRPr/>
            </a:pPr>
            <a:r>
              <a:rPr lang="en-IN" sz="1400" b="1" i="1" dirty="0" smtClean="0"/>
              <a:t>Hicks </a:t>
            </a:r>
            <a:r>
              <a:rPr lang="en-IN" sz="1400" b="1" i="1" dirty="0"/>
              <a:t>SD. J </a:t>
            </a:r>
            <a:r>
              <a:rPr lang="en-IN" sz="1400" b="1" i="1" dirty="0" err="1"/>
              <a:t>Cereb</a:t>
            </a:r>
            <a:r>
              <a:rPr lang="en-IN" sz="1400" b="1" i="1" dirty="0"/>
              <a:t> Blood </a:t>
            </a:r>
            <a:r>
              <a:rPr lang="en-IN" sz="1400" b="1" i="1" dirty="0" err="1"/>
              <a:t>FlowMetab</a:t>
            </a:r>
            <a:r>
              <a:rPr lang="en-IN" sz="1400" b="1" i="1" dirty="0"/>
              <a:t>. 2000;20:520 –530.</a:t>
            </a:r>
          </a:p>
          <a:p>
            <a:pPr marL="342900" indent="-342900" algn="l" fontAlgn="auto">
              <a:spcAft>
                <a:spcPts val="0"/>
              </a:spcAft>
              <a:buFont typeface="+mj-lt"/>
              <a:buAutoNum type="arabicPeriod"/>
              <a:defRPr/>
            </a:pPr>
            <a:r>
              <a:rPr lang="en-IN" sz="1400" b="1" i="1" dirty="0" err="1" smtClean="0"/>
              <a:t>Colbourne</a:t>
            </a:r>
            <a:r>
              <a:rPr lang="en-IN" sz="1400" b="1" i="1" dirty="0" smtClean="0"/>
              <a:t> </a:t>
            </a:r>
            <a:r>
              <a:rPr lang="en-IN" sz="1400" b="1" i="1" dirty="0"/>
              <a:t>F. J </a:t>
            </a:r>
            <a:r>
              <a:rPr lang="en-IN" sz="1400" b="1" i="1" dirty="0" err="1"/>
              <a:t>Cereb</a:t>
            </a:r>
            <a:r>
              <a:rPr lang="en-IN" sz="1400" b="1" i="1" dirty="0"/>
              <a:t> Blood Flow </a:t>
            </a:r>
            <a:r>
              <a:rPr lang="en-IN" sz="1400" b="1" i="1" dirty="0" err="1"/>
              <a:t>Metab</a:t>
            </a:r>
            <a:r>
              <a:rPr lang="en-IN" sz="1400" b="1" i="1" dirty="0"/>
              <a:t>. 1999;19:742–749.</a:t>
            </a:r>
          </a:p>
          <a:p>
            <a:pPr fontAlgn="auto">
              <a:spcAft>
                <a:spcPts val="0"/>
              </a:spcAft>
              <a:defRPr/>
            </a:pPr>
            <a:r>
              <a:rPr lang="en-IN" sz="1400" b="1" i="1" dirty="0" smtClean="0"/>
              <a:t/>
            </a:r>
            <a:br>
              <a:rPr lang="en-IN" sz="1400" b="1" i="1" dirty="0" smtClean="0"/>
            </a:br>
            <a:endParaRPr lang="en-IN" sz="1400" b="1" i="1" dirty="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How &amp; How long</a:t>
            </a:r>
            <a:endParaRPr lang="en-IN" smtClean="0"/>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IN" dirty="0"/>
              <a:t>A case series </a:t>
            </a:r>
            <a:r>
              <a:rPr lang="en-IN" dirty="0" smtClean="0"/>
              <a:t>-- 49 </a:t>
            </a:r>
            <a:r>
              <a:rPr lang="en-IN" dirty="0"/>
              <a:t>consecutive comatose </a:t>
            </a:r>
            <a:r>
              <a:rPr lang="en-IN" dirty="0" smtClean="0"/>
              <a:t>post– cardiac </a:t>
            </a:r>
            <a:r>
              <a:rPr lang="en-IN" dirty="0"/>
              <a:t>arrest </a:t>
            </a:r>
            <a:r>
              <a:rPr lang="en-IN" dirty="0" smtClean="0"/>
              <a:t>patients cooled </a:t>
            </a:r>
            <a:r>
              <a:rPr lang="en-IN" dirty="0" err="1"/>
              <a:t>intravascularly</a:t>
            </a:r>
            <a:r>
              <a:rPr lang="en-IN" dirty="0"/>
              <a:t> after </a:t>
            </a:r>
            <a:r>
              <a:rPr lang="en-IN" dirty="0" smtClean="0"/>
              <a:t>out-of hospital</a:t>
            </a:r>
            <a:r>
              <a:rPr lang="en-IN" dirty="0"/>
              <a:t> </a:t>
            </a:r>
            <a:r>
              <a:rPr lang="en-IN" dirty="0" smtClean="0"/>
              <a:t>cardiac arrest. </a:t>
            </a:r>
          </a:p>
          <a:p>
            <a:pPr eaLnBrk="1" fontAlgn="auto" hangingPunct="1">
              <a:spcAft>
                <a:spcPts val="0"/>
              </a:spcAft>
              <a:buFont typeface="Arial" pitchFamily="34" charset="0"/>
              <a:buChar char="•"/>
              <a:defRPr/>
            </a:pPr>
            <a:r>
              <a:rPr lang="en-IN" dirty="0"/>
              <a:t>T</a:t>
            </a:r>
            <a:r>
              <a:rPr lang="en-IN" dirty="0" smtClean="0"/>
              <a:t>ime </a:t>
            </a:r>
            <a:r>
              <a:rPr lang="en-IN" dirty="0"/>
              <a:t>to </a:t>
            </a:r>
            <a:r>
              <a:rPr lang="en-IN" dirty="0" smtClean="0"/>
              <a:t>target temperature </a:t>
            </a:r>
            <a:r>
              <a:rPr lang="en-IN" dirty="0"/>
              <a:t>(median 6.8 </a:t>
            </a:r>
            <a:r>
              <a:rPr lang="en-IN" dirty="0" smtClean="0"/>
              <a:t>hours) </a:t>
            </a:r>
            <a:endParaRPr lang="en-IN" dirty="0"/>
          </a:p>
          <a:p>
            <a:pPr eaLnBrk="1" fontAlgn="auto" hangingPunct="1">
              <a:spcAft>
                <a:spcPts val="0"/>
              </a:spcAft>
              <a:buFont typeface="Arial" pitchFamily="34" charset="0"/>
              <a:buChar char="•"/>
              <a:defRPr/>
            </a:pPr>
            <a:r>
              <a:rPr lang="en-IN" dirty="0" smtClean="0"/>
              <a:t>But, this was not </a:t>
            </a:r>
            <a:r>
              <a:rPr lang="en-IN" dirty="0"/>
              <a:t>an independent predictor of neurological outcome.</a:t>
            </a:r>
          </a:p>
          <a:p>
            <a:pPr eaLnBrk="1" fontAlgn="auto" hangingPunct="1">
              <a:spcAft>
                <a:spcPts val="0"/>
              </a:spcAft>
              <a:buFont typeface="Arial" pitchFamily="34" charset="0"/>
              <a:buChar char="•"/>
              <a:defRPr/>
            </a:pPr>
            <a:r>
              <a:rPr lang="en-IN" dirty="0"/>
              <a:t>The optimal duration of induced hypothermia is at least </a:t>
            </a:r>
            <a:r>
              <a:rPr lang="en-IN" dirty="0" smtClean="0"/>
              <a:t>12 hours </a:t>
            </a:r>
            <a:r>
              <a:rPr lang="en-IN" dirty="0"/>
              <a:t>and may be 24 hours.</a:t>
            </a:r>
          </a:p>
        </p:txBody>
      </p:sp>
      <p:sp>
        <p:nvSpPr>
          <p:cNvPr id="16388" name="Title 1"/>
          <p:cNvSpPr txBox="1">
            <a:spLocks/>
          </p:cNvSpPr>
          <p:nvPr/>
        </p:nvSpPr>
        <p:spPr bwMode="auto">
          <a:xfrm>
            <a:off x="914400" y="5716588"/>
            <a:ext cx="8229600" cy="1143000"/>
          </a:xfrm>
          <a:prstGeom prst="rect">
            <a:avLst/>
          </a:prstGeom>
          <a:noFill/>
          <a:ln w="9525">
            <a:noFill/>
            <a:miter lim="800000"/>
            <a:headEnd/>
            <a:tailEnd/>
          </a:ln>
        </p:spPr>
        <p:txBody>
          <a:bodyPr anchor="ctr"/>
          <a:lstStyle/>
          <a:p>
            <a:pPr algn="ctr"/>
            <a:r>
              <a:rPr lang="en-IN" sz="1700" b="1"/>
              <a:t>Wolff B. </a:t>
            </a:r>
            <a:r>
              <a:rPr lang="en-IN" sz="1700" b="1" i="1"/>
              <a:t>Int J Cardiol</a:t>
            </a:r>
            <a:r>
              <a:rPr lang="en-IN" sz="1700" b="1"/>
              <a:t>. 2009;133:223–228.</a:t>
            </a:r>
          </a:p>
          <a:p>
            <a:pPr algn="ctr"/>
            <a:endParaRPr lang="en-IN" sz="440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5791200"/>
            <a:ext cx="8915400" cy="1439863"/>
          </a:xfrm>
        </p:spPr>
        <p:txBody>
          <a:bodyPr rtlCol="0">
            <a:normAutofit fontScale="90000"/>
          </a:bodyPr>
          <a:lstStyle/>
          <a:p>
            <a:pPr algn="l" eaLnBrk="1" fontAlgn="auto" hangingPunct="1">
              <a:spcAft>
                <a:spcPts val="0"/>
              </a:spcAft>
              <a:defRPr/>
            </a:pPr>
            <a:r>
              <a:rPr lang="en-IN" sz="1600" b="1" i="1" dirty="0"/>
              <a:t>Flint AC. </a:t>
            </a:r>
            <a:r>
              <a:rPr lang="en-IN" sz="1600" b="1" i="1" dirty="0" err="1"/>
              <a:t>Neurocrit</a:t>
            </a:r>
            <a:r>
              <a:rPr lang="en-IN" sz="1600" b="1" i="1" dirty="0"/>
              <a:t> Care. 2007;7:109 –</a:t>
            </a:r>
            <a:r>
              <a:rPr lang="en-IN" sz="1600" b="1" i="1" dirty="0" smtClean="0"/>
              <a:t>118.</a:t>
            </a:r>
            <a:r>
              <a:rPr lang="en-IN" sz="1600" b="1" i="1" dirty="0"/>
              <a:t/>
            </a:r>
            <a:br>
              <a:rPr lang="en-IN" sz="1600" b="1" i="1" dirty="0"/>
            </a:br>
            <a:r>
              <a:rPr lang="en-IN" sz="1600" b="1" i="1" dirty="0" err="1" smtClean="0"/>
              <a:t>Pichon</a:t>
            </a:r>
            <a:r>
              <a:rPr lang="en-IN" sz="1600" b="1" i="1" dirty="0" smtClean="0"/>
              <a:t> </a:t>
            </a:r>
            <a:r>
              <a:rPr lang="en-IN" sz="1600" b="1" i="1" dirty="0"/>
              <a:t>N. </a:t>
            </a:r>
            <a:r>
              <a:rPr lang="en-IN" sz="1600" b="1" i="1" dirty="0" err="1"/>
              <a:t>Crit</a:t>
            </a:r>
            <a:r>
              <a:rPr lang="en-IN" sz="1600" b="1" i="1" dirty="0"/>
              <a:t> Care. 2007;11:R71.</a:t>
            </a:r>
            <a:br>
              <a:rPr lang="en-IN" sz="1600" b="1" i="1" dirty="0"/>
            </a:br>
            <a:r>
              <a:rPr lang="en-IN" sz="1600" b="1" i="1" dirty="0" err="1" smtClean="0"/>
              <a:t>Kliegel</a:t>
            </a:r>
            <a:r>
              <a:rPr lang="en-IN" sz="1600" b="1" i="1" dirty="0" smtClean="0"/>
              <a:t> </a:t>
            </a:r>
            <a:r>
              <a:rPr lang="en-IN" sz="1600" b="1" i="1" dirty="0"/>
              <a:t>A. Resuscitation. 2005;64:347–351.</a:t>
            </a:r>
            <a:br>
              <a:rPr lang="en-IN" sz="1600" b="1" i="1" dirty="0"/>
            </a:br>
            <a:r>
              <a:rPr lang="en-IN" sz="1600" b="1" i="1" dirty="0" err="1" smtClean="0"/>
              <a:t>Kliegel</a:t>
            </a:r>
            <a:r>
              <a:rPr lang="en-IN" sz="1600" b="1" i="1" dirty="0" smtClean="0"/>
              <a:t> </a:t>
            </a:r>
            <a:r>
              <a:rPr lang="en-IN" sz="1600" b="1" i="1" dirty="0"/>
              <a:t>A. Resuscitation. 2007;73:46 –53.</a:t>
            </a:r>
            <a:br>
              <a:rPr lang="en-IN" sz="1600" b="1" i="1" dirty="0"/>
            </a:br>
            <a:r>
              <a:rPr lang="en-IN" sz="1600" b="1" i="1" dirty="0" smtClean="0"/>
              <a:t>Kim </a:t>
            </a:r>
            <a:r>
              <a:rPr lang="en-IN" sz="1600" b="1" i="1" dirty="0"/>
              <a:t>F. Circulation. 2005;112:715–719.</a:t>
            </a:r>
            <a:r>
              <a:rPr lang="en-IN" dirty="0"/>
              <a:t/>
            </a:r>
            <a:br>
              <a:rPr lang="en-IN" dirty="0"/>
            </a:br>
            <a:endParaRPr lang="en-IN" dirty="0"/>
          </a:p>
        </p:txBody>
      </p:sp>
      <p:sp>
        <p:nvSpPr>
          <p:cNvPr id="3" name="Content Placeholder 2"/>
          <p:cNvSpPr>
            <a:spLocks noGrp="1"/>
          </p:cNvSpPr>
          <p:nvPr>
            <p:ph idx="1"/>
          </p:nvPr>
        </p:nvSpPr>
        <p:spPr>
          <a:xfrm>
            <a:off x="762000" y="1371600"/>
            <a:ext cx="8229600" cy="4525963"/>
          </a:xfrm>
        </p:spPr>
        <p:txBody>
          <a:bodyPr rtlCol="0">
            <a:normAutofit lnSpcReduction="10000"/>
          </a:bodyPr>
          <a:lstStyle/>
          <a:p>
            <a:pPr eaLnBrk="1" fontAlgn="auto" hangingPunct="1">
              <a:spcAft>
                <a:spcPts val="0"/>
              </a:spcAft>
              <a:buFont typeface="Arial" pitchFamily="34" charset="0"/>
              <a:buChar char="•"/>
              <a:defRPr/>
            </a:pPr>
            <a:r>
              <a:rPr lang="en-IN" dirty="0"/>
              <a:t>M</a:t>
            </a:r>
            <a:r>
              <a:rPr lang="en-IN" dirty="0" smtClean="0"/>
              <a:t>ultiple </a:t>
            </a:r>
            <a:r>
              <a:rPr lang="en-IN" dirty="0"/>
              <a:t>methods for inducing </a:t>
            </a:r>
            <a:r>
              <a:rPr lang="en-IN" dirty="0" smtClean="0"/>
              <a:t>hypothermia but no </a:t>
            </a:r>
            <a:r>
              <a:rPr lang="en-IN" dirty="0"/>
              <a:t>single method has proved to be optimal.</a:t>
            </a:r>
          </a:p>
          <a:p>
            <a:pPr eaLnBrk="1" fontAlgn="auto" hangingPunct="1">
              <a:spcAft>
                <a:spcPts val="0"/>
              </a:spcAft>
              <a:buFont typeface="Arial" pitchFamily="34" charset="0"/>
              <a:buChar char="•"/>
              <a:defRPr/>
            </a:pPr>
            <a:r>
              <a:rPr lang="en-IN" dirty="0"/>
              <a:t>Feedback-controlled endovascular catheters and surface </a:t>
            </a:r>
            <a:r>
              <a:rPr lang="en-IN" dirty="0" smtClean="0"/>
              <a:t>cooling devices </a:t>
            </a:r>
            <a:r>
              <a:rPr lang="en-IN" dirty="0"/>
              <a:t>are </a:t>
            </a:r>
            <a:r>
              <a:rPr lang="en-IN" dirty="0" smtClean="0"/>
              <a:t>available.</a:t>
            </a:r>
            <a:r>
              <a:rPr lang="en-IN" baseline="30000" dirty="0" smtClean="0"/>
              <a:t>1,2,3</a:t>
            </a:r>
          </a:p>
          <a:p>
            <a:pPr eaLnBrk="1" fontAlgn="auto" hangingPunct="1">
              <a:spcAft>
                <a:spcPts val="0"/>
              </a:spcAft>
              <a:buFont typeface="Arial" pitchFamily="34" charset="0"/>
              <a:buChar char="•"/>
              <a:defRPr/>
            </a:pPr>
            <a:r>
              <a:rPr lang="en-IN" dirty="0" smtClean="0"/>
              <a:t>Cooling</a:t>
            </a:r>
            <a:r>
              <a:rPr lang="en-IN" dirty="0"/>
              <a:t> </a:t>
            </a:r>
            <a:r>
              <a:rPr lang="en-IN" dirty="0" smtClean="0"/>
              <a:t>blankets </a:t>
            </a:r>
            <a:r>
              <a:rPr lang="en-IN" dirty="0"/>
              <a:t>and frequent application of ice </a:t>
            </a:r>
            <a:r>
              <a:rPr lang="en-IN" dirty="0" smtClean="0"/>
              <a:t>bags (are readily available, effective but </a:t>
            </a:r>
            <a:r>
              <a:rPr lang="en-IN" dirty="0"/>
              <a:t>more </a:t>
            </a:r>
            <a:r>
              <a:rPr lang="en-IN" dirty="0" err="1"/>
              <a:t>labor</a:t>
            </a:r>
            <a:r>
              <a:rPr lang="en-IN" dirty="0"/>
              <a:t> and </a:t>
            </a:r>
            <a:r>
              <a:rPr lang="en-IN" dirty="0" smtClean="0"/>
              <a:t>closer monitoring)</a:t>
            </a:r>
          </a:p>
          <a:p>
            <a:pPr eaLnBrk="1" fontAlgn="auto" hangingPunct="1">
              <a:spcAft>
                <a:spcPts val="0"/>
              </a:spcAft>
              <a:buFont typeface="Arial" pitchFamily="34" charset="0"/>
              <a:buChar char="•"/>
              <a:defRPr/>
            </a:pPr>
            <a:r>
              <a:rPr lang="en-IN" dirty="0"/>
              <a:t>I</a:t>
            </a:r>
            <a:r>
              <a:rPr lang="en-IN" dirty="0" smtClean="0"/>
              <a:t>ced </a:t>
            </a:r>
            <a:r>
              <a:rPr lang="en-IN" dirty="0"/>
              <a:t>isotonic fluid </a:t>
            </a:r>
            <a:r>
              <a:rPr lang="en-IN" dirty="0" smtClean="0"/>
              <a:t>can be infused.</a:t>
            </a:r>
            <a:r>
              <a:rPr lang="en-IN" baseline="30000" dirty="0" smtClean="0"/>
              <a:t>4.5</a:t>
            </a:r>
            <a:endParaRPr lang="en-IN" baseline="30000" dirty="0"/>
          </a:p>
        </p:txBody>
      </p:sp>
      <p:sp>
        <p:nvSpPr>
          <p:cNvPr id="17412" name="Title 1"/>
          <p:cNvSpPr txBox="1">
            <a:spLocks/>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a:t>How…</a:t>
            </a:r>
            <a:endParaRPr lang="en-IN" sz="4400"/>
          </a:p>
        </p:txBody>
      </p:sp>
      <p:sp>
        <p:nvSpPr>
          <p:cNvPr id="4" name="Footer Placeholder 3"/>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19200" y="5943600"/>
            <a:ext cx="8229600" cy="1143000"/>
          </a:xfrm>
        </p:spPr>
        <p:txBody>
          <a:bodyPr/>
          <a:lstStyle/>
          <a:p>
            <a:pPr algn="l" eaLnBrk="1" hangingPunct="1"/>
            <a:r>
              <a:rPr lang="en-IN" sz="1600" b="1" i="1" smtClean="0"/>
              <a:t>Imamura M. Acta Anaesthesiol Scand. 1998;42:1222–1226.</a:t>
            </a:r>
            <a:br>
              <a:rPr lang="en-IN" sz="1600" b="1" i="1" smtClean="0"/>
            </a:br>
            <a:r>
              <a:rPr lang="en-IN" sz="1600" b="1" i="1" smtClean="0"/>
              <a:t>Pujol A. J Cardiothorac Vasc Anesth. 1996;10:336 –341.</a:t>
            </a:r>
            <a:br>
              <a:rPr lang="en-IN" sz="1600" b="1" i="1" smtClean="0"/>
            </a:br>
            <a:endParaRPr lang="en-IN" sz="1600" b="1" i="1" smtClean="0"/>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IN" dirty="0" smtClean="0"/>
              <a:t>Continuously </a:t>
            </a:r>
            <a:r>
              <a:rPr lang="en-IN" dirty="0"/>
              <a:t>monitor the patient’s </a:t>
            </a:r>
            <a:r>
              <a:rPr lang="en-IN" dirty="0" smtClean="0"/>
              <a:t>core temperature . </a:t>
            </a:r>
          </a:p>
          <a:p>
            <a:pPr eaLnBrk="1" fontAlgn="auto" hangingPunct="1">
              <a:spcAft>
                <a:spcPts val="0"/>
              </a:spcAft>
              <a:buFont typeface="Arial" pitchFamily="34" charset="0"/>
              <a:buChar char="•"/>
              <a:defRPr/>
            </a:pPr>
            <a:r>
              <a:rPr lang="en-IN" dirty="0" smtClean="0"/>
              <a:t>Tools-using -</a:t>
            </a:r>
            <a:r>
              <a:rPr lang="en-IN" dirty="0" err="1" smtClean="0"/>
              <a:t>Esophageal</a:t>
            </a:r>
            <a:r>
              <a:rPr lang="en-IN" dirty="0" smtClean="0"/>
              <a:t> </a:t>
            </a:r>
            <a:r>
              <a:rPr lang="en-IN" dirty="0"/>
              <a:t>thermometer, </a:t>
            </a:r>
            <a:endParaRPr lang="en-IN" dirty="0" smtClean="0"/>
          </a:p>
          <a:p>
            <a:pPr marL="0" indent="0" eaLnBrk="1" fontAlgn="auto" hangingPunct="1">
              <a:spcAft>
                <a:spcPts val="0"/>
              </a:spcAft>
              <a:buFont typeface="Arial" pitchFamily="34" charset="0"/>
              <a:buNone/>
              <a:defRPr/>
            </a:pPr>
            <a:r>
              <a:rPr lang="en-IN" dirty="0"/>
              <a:t> </a:t>
            </a:r>
            <a:r>
              <a:rPr lang="en-IN" dirty="0" smtClean="0"/>
              <a:t>                          Bladder catheter (</a:t>
            </a:r>
            <a:r>
              <a:rPr lang="en-IN" dirty="0" err="1" smtClean="0"/>
              <a:t>nonanuric</a:t>
            </a:r>
            <a:r>
              <a:rPr lang="en-IN" dirty="0" smtClean="0"/>
              <a:t> patients)</a:t>
            </a:r>
          </a:p>
          <a:p>
            <a:pPr marL="0" indent="0" eaLnBrk="1" fontAlgn="auto" hangingPunct="1">
              <a:spcAft>
                <a:spcPts val="0"/>
              </a:spcAft>
              <a:buFont typeface="Arial" pitchFamily="34" charset="0"/>
              <a:buNone/>
              <a:defRPr/>
            </a:pPr>
            <a:r>
              <a:rPr lang="en-IN" dirty="0"/>
              <a:t> </a:t>
            </a:r>
            <a:r>
              <a:rPr lang="en-IN" dirty="0" smtClean="0"/>
              <a:t>                          Pulmonary </a:t>
            </a:r>
            <a:r>
              <a:rPr lang="en-IN" dirty="0"/>
              <a:t>artery catheter </a:t>
            </a:r>
            <a:r>
              <a:rPr lang="en-IN" sz="1900" dirty="0"/>
              <a:t>(</a:t>
            </a:r>
            <a:r>
              <a:rPr lang="en-IN" sz="1800" dirty="0" smtClean="0"/>
              <a:t>placed </a:t>
            </a:r>
            <a:r>
              <a:rPr lang="en-IN" sz="1800" dirty="0"/>
              <a:t>for </a:t>
            </a:r>
            <a:r>
              <a:rPr lang="en-IN" sz="1800" dirty="0" smtClean="0"/>
              <a:t>other indication</a:t>
            </a:r>
            <a:r>
              <a:rPr lang="en-IN" sz="1900" dirty="0" smtClean="0"/>
              <a:t>)</a:t>
            </a:r>
          </a:p>
          <a:p>
            <a:pPr marL="0" indent="0" eaLnBrk="1" fontAlgn="auto" hangingPunct="1">
              <a:spcAft>
                <a:spcPts val="0"/>
              </a:spcAft>
              <a:buFont typeface="Arial" pitchFamily="34" charset="0"/>
              <a:buNone/>
              <a:defRPr/>
            </a:pPr>
            <a:endParaRPr lang="en-IN" dirty="0"/>
          </a:p>
          <a:p>
            <a:pPr eaLnBrk="1" fontAlgn="auto" hangingPunct="1">
              <a:spcAft>
                <a:spcPts val="0"/>
              </a:spcAft>
              <a:buFont typeface="Arial" pitchFamily="34" charset="0"/>
              <a:buChar char="•"/>
              <a:defRPr/>
            </a:pPr>
            <a:r>
              <a:rPr lang="en-IN" dirty="0" smtClean="0"/>
              <a:t>Axillary </a:t>
            </a:r>
            <a:r>
              <a:rPr lang="en-IN" dirty="0"/>
              <a:t>and oral </a:t>
            </a:r>
            <a:r>
              <a:rPr lang="en-IN" dirty="0" smtClean="0"/>
              <a:t>temperatures-  </a:t>
            </a:r>
            <a:r>
              <a:rPr lang="en-IN" dirty="0"/>
              <a:t>I</a:t>
            </a:r>
            <a:r>
              <a:rPr lang="en-IN" dirty="0" smtClean="0"/>
              <a:t>nadequate </a:t>
            </a:r>
            <a:r>
              <a:rPr lang="en-IN" dirty="0"/>
              <a:t>for measurement of </a:t>
            </a:r>
            <a:r>
              <a:rPr lang="en-IN" dirty="0" err="1" smtClean="0"/>
              <a:t>coretemperature</a:t>
            </a:r>
            <a:r>
              <a:rPr lang="en-IN" dirty="0" smtClean="0"/>
              <a:t>.</a:t>
            </a:r>
            <a:endParaRPr lang="en-IN" dirty="0"/>
          </a:p>
          <a:p>
            <a:pPr eaLnBrk="1" fontAlgn="auto" hangingPunct="1">
              <a:spcAft>
                <a:spcPts val="0"/>
              </a:spcAft>
              <a:buFont typeface="Arial" pitchFamily="34" charset="0"/>
              <a:buChar char="•"/>
              <a:defRPr/>
            </a:pPr>
            <a:r>
              <a:rPr lang="en-IN" dirty="0" smtClean="0"/>
              <a:t>True tympanic temperature </a:t>
            </a:r>
            <a:r>
              <a:rPr lang="en-IN" dirty="0"/>
              <a:t>probes are rarely available and often unreliable.</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5943600"/>
            <a:ext cx="8229600" cy="1143000"/>
          </a:xfrm>
        </p:spPr>
        <p:txBody>
          <a:bodyPr rtlCol="0">
            <a:normAutofit fontScale="90000"/>
          </a:bodyPr>
          <a:lstStyle/>
          <a:p>
            <a:pPr algn="l" eaLnBrk="1" fontAlgn="auto" hangingPunct="1">
              <a:spcAft>
                <a:spcPts val="0"/>
              </a:spcAft>
              <a:defRPr/>
            </a:pPr>
            <a:r>
              <a:rPr lang="en-IN" sz="1800" b="1" dirty="0"/>
              <a:t>Nielsen N. </a:t>
            </a:r>
            <a:r>
              <a:rPr lang="en-IN" sz="1800" b="1" i="1" dirty="0" err="1" smtClean="0"/>
              <a:t>Acta</a:t>
            </a:r>
            <a:r>
              <a:rPr lang="en-IN" sz="1800" b="1" dirty="0"/>
              <a:t> </a:t>
            </a:r>
            <a:r>
              <a:rPr lang="en-IN" sz="1800" b="1" i="1" dirty="0" err="1" smtClean="0"/>
              <a:t>Anaesthesiol</a:t>
            </a:r>
            <a:r>
              <a:rPr lang="en-IN" sz="1800" b="1" i="1" dirty="0" smtClean="0"/>
              <a:t> </a:t>
            </a:r>
            <a:r>
              <a:rPr lang="en-IN" sz="1800" b="1" i="1" dirty="0"/>
              <a:t>Scand</a:t>
            </a:r>
            <a:r>
              <a:rPr lang="en-IN" sz="1800" b="1" dirty="0"/>
              <a:t>. 2009;53:926 –934</a:t>
            </a:r>
            <a:r>
              <a:rPr lang="en-IN" sz="1800" b="1" dirty="0" smtClean="0"/>
              <a:t>.</a:t>
            </a:r>
            <a:r>
              <a:rPr lang="en-IN" dirty="0"/>
              <a:t> </a:t>
            </a:r>
            <a:br>
              <a:rPr lang="en-IN" dirty="0"/>
            </a:br>
            <a:r>
              <a:rPr lang="en-IN" sz="1800" b="1" i="1" dirty="0" smtClean="0"/>
              <a:t>N </a:t>
            </a:r>
            <a:r>
              <a:rPr lang="en-IN" sz="1800" b="1" i="1" dirty="0" err="1"/>
              <a:t>Engl</a:t>
            </a:r>
            <a:r>
              <a:rPr lang="en-IN" sz="1800" b="1" i="1" dirty="0"/>
              <a:t> J Med. 2002;346:549 –</a:t>
            </a:r>
            <a:r>
              <a:rPr lang="en-IN" sz="1800" b="1" i="1" dirty="0" smtClean="0"/>
              <a:t>556.</a:t>
            </a:r>
            <a:br>
              <a:rPr lang="en-IN" sz="1800" b="1" i="1" dirty="0" smtClean="0"/>
            </a:br>
            <a:r>
              <a:rPr lang="en-IN" sz="1800" b="1" i="1" dirty="0" smtClean="0"/>
              <a:t>Bernard </a:t>
            </a:r>
            <a:r>
              <a:rPr lang="en-IN" sz="1800" b="1" i="1" dirty="0"/>
              <a:t>SA. N </a:t>
            </a:r>
            <a:r>
              <a:rPr lang="en-IN" sz="1800" b="1" i="1" dirty="0" err="1"/>
              <a:t>Engl</a:t>
            </a:r>
            <a:r>
              <a:rPr lang="en-IN" sz="1800" b="1" i="1" dirty="0"/>
              <a:t> J Med. 2002;346:557–563.</a:t>
            </a:r>
            <a:r>
              <a:rPr lang="en-IN" dirty="0"/>
              <a:t/>
            </a:r>
            <a:br>
              <a:rPr lang="en-IN" dirty="0"/>
            </a:br>
            <a:r>
              <a:rPr lang="en-IN" dirty="0"/>
              <a:t/>
            </a:r>
            <a:br>
              <a:rPr lang="en-IN" dirty="0"/>
            </a:br>
            <a:endParaRPr lang="en-IN" dirty="0"/>
          </a:p>
        </p:txBody>
      </p:sp>
      <p:sp>
        <p:nvSpPr>
          <p:cNvPr id="19459" name="Content Placeholder 2"/>
          <p:cNvSpPr>
            <a:spLocks noGrp="1"/>
          </p:cNvSpPr>
          <p:nvPr>
            <p:ph idx="1"/>
          </p:nvPr>
        </p:nvSpPr>
        <p:spPr/>
        <p:txBody>
          <a:bodyPr/>
          <a:lstStyle/>
          <a:p>
            <a:pPr eaLnBrk="1" hangingPunct="1"/>
            <a:r>
              <a:rPr lang="en-IN" smtClean="0"/>
              <a:t>Coagulopathy</a:t>
            </a:r>
          </a:p>
          <a:p>
            <a:pPr eaLnBrk="1" hangingPunct="1"/>
            <a:r>
              <a:rPr lang="en-IN" smtClean="0"/>
              <a:t>Arrhythmias</a:t>
            </a:r>
          </a:p>
          <a:p>
            <a:pPr eaLnBrk="1" hangingPunct="1"/>
            <a:r>
              <a:rPr lang="en-IN" smtClean="0"/>
              <a:t>Hyperglycemia</a:t>
            </a:r>
            <a:r>
              <a:rPr lang="en-IN" baseline="30000" smtClean="0"/>
              <a:t>1</a:t>
            </a:r>
            <a:r>
              <a:rPr lang="en-IN" smtClean="0"/>
              <a:t> </a:t>
            </a:r>
            <a:r>
              <a:rPr lang="en-IN" sz="1600" b="1" i="1" smtClean="0"/>
              <a:t>(Particularly with an unintended drop below target temperature)</a:t>
            </a:r>
            <a:r>
              <a:rPr lang="en-IN" smtClean="0"/>
              <a:t> </a:t>
            </a:r>
          </a:p>
          <a:p>
            <a:pPr eaLnBrk="1" hangingPunct="1"/>
            <a:r>
              <a:rPr lang="en-IN" smtClean="0"/>
              <a:t>Pneumonia and sepsis may increase.</a:t>
            </a:r>
            <a:r>
              <a:rPr lang="en-IN" baseline="30000" smtClean="0"/>
              <a:t>2,3</a:t>
            </a:r>
          </a:p>
          <a:p>
            <a:pPr eaLnBrk="1" hangingPunct="1"/>
            <a:r>
              <a:rPr lang="en-IN" smtClean="0"/>
              <a:t>Prolonged hypothermia is known to decrease immune function.</a:t>
            </a:r>
          </a:p>
          <a:p>
            <a:pPr eaLnBrk="1" hangingPunct="1"/>
            <a:endParaRPr lang="en-IN" baseline="30000" smtClean="0"/>
          </a:p>
        </p:txBody>
      </p:sp>
      <p:sp>
        <p:nvSpPr>
          <p:cNvPr id="19460" name="Title 1"/>
          <p:cNvSpPr txBox="1">
            <a:spLocks/>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a:t>Complications</a:t>
            </a:r>
            <a:endParaRPr lang="en-IN" sz="4400"/>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5715000"/>
            <a:ext cx="8229600" cy="1143000"/>
          </a:xfrm>
        </p:spPr>
        <p:txBody>
          <a:bodyPr/>
          <a:lstStyle/>
          <a:p>
            <a:pPr eaLnBrk="1" hangingPunct="1"/>
            <a:r>
              <a:rPr lang="en-IN" sz="2000" smtClean="0"/>
              <a:t>Comatose-- Lack of meaningful response to verbal commands</a:t>
            </a:r>
            <a:r>
              <a:rPr lang="en-IN" smtClean="0"/>
              <a:t> </a:t>
            </a:r>
          </a:p>
        </p:txBody>
      </p:sp>
      <p:graphicFrame>
        <p:nvGraphicFramePr>
          <p:cNvPr id="4" name="Content Placeholder 3"/>
          <p:cNvGraphicFramePr>
            <a:graphicFrameLocks noGrp="1"/>
          </p:cNvGraphicFramePr>
          <p:nvPr>
            <p:ph idx="1"/>
          </p:nvPr>
        </p:nvGraphicFramePr>
        <p:xfrm>
          <a:off x="457200" y="1219200"/>
          <a:ext cx="8229600" cy="4846638"/>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40122">
                <a:tc>
                  <a:txBody>
                    <a:bodyPr/>
                    <a:lstStyle/>
                    <a:p>
                      <a:r>
                        <a:rPr lang="en-US" sz="1800" dirty="0" err="1" smtClean="0"/>
                        <a:t>Pt’s</a:t>
                      </a:r>
                      <a:r>
                        <a:rPr lang="en-US" sz="1800" dirty="0" smtClean="0"/>
                        <a:t> cond.</a:t>
                      </a:r>
                      <a:endParaRPr lang="en-IN" sz="1800" dirty="0"/>
                    </a:p>
                  </a:txBody>
                  <a:tcPr marT="45723" marB="45723"/>
                </a:tc>
                <a:tc>
                  <a:txBody>
                    <a:bodyPr/>
                    <a:lstStyle/>
                    <a:p>
                      <a:r>
                        <a:rPr lang="en-US" sz="1800" dirty="0" smtClean="0"/>
                        <a:t>ROCS</a:t>
                      </a:r>
                      <a:endParaRPr lang="en-IN" sz="1800" dirty="0"/>
                    </a:p>
                  </a:txBody>
                  <a:tcPr marT="45723" marB="45723"/>
                </a:tc>
                <a:tc>
                  <a:txBody>
                    <a:bodyPr/>
                    <a:lstStyle/>
                    <a:p>
                      <a:r>
                        <a:rPr lang="en-US" sz="1800" dirty="0" err="1" smtClean="0"/>
                        <a:t>Inhospital</a:t>
                      </a:r>
                      <a:endParaRPr lang="en-IN" sz="1800" dirty="0"/>
                    </a:p>
                  </a:txBody>
                  <a:tcPr marT="45723" marB="45723"/>
                </a:tc>
                <a:tc>
                  <a:txBody>
                    <a:bodyPr/>
                    <a:lstStyle/>
                    <a:p>
                      <a:r>
                        <a:rPr lang="en-US" sz="1800" dirty="0" smtClean="0"/>
                        <a:t>Out of Hospital</a:t>
                      </a:r>
                      <a:endParaRPr lang="en-IN" sz="1800" dirty="0"/>
                    </a:p>
                  </a:txBody>
                  <a:tcPr marT="45723" marB="45723"/>
                </a:tc>
                <a:tc>
                  <a:txBody>
                    <a:bodyPr/>
                    <a:lstStyle/>
                    <a:p>
                      <a:r>
                        <a:rPr lang="en-US" sz="1800" dirty="0" smtClean="0"/>
                        <a:t>VF</a:t>
                      </a:r>
                      <a:endParaRPr lang="en-IN" sz="1800" dirty="0"/>
                    </a:p>
                  </a:txBody>
                  <a:tcPr marT="45723" marB="45723"/>
                </a:tc>
                <a:tc>
                  <a:txBody>
                    <a:bodyPr/>
                    <a:lstStyle/>
                    <a:p>
                      <a:r>
                        <a:rPr lang="en-US" sz="1800" dirty="0" smtClean="0"/>
                        <a:t>Recommendation</a:t>
                      </a:r>
                      <a:endParaRPr lang="en-IN" sz="1800" dirty="0"/>
                    </a:p>
                  </a:txBody>
                  <a:tcPr marT="45723" marB="45723"/>
                </a:tc>
              </a:tr>
              <a:tr h="9144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err="1" smtClean="0"/>
                        <a:t>Comatosed</a:t>
                      </a:r>
                      <a:r>
                        <a:rPr lang="en-IN" sz="1800" dirty="0" smtClean="0"/>
                        <a:t> adult</a:t>
                      </a:r>
                    </a:p>
                    <a:p>
                      <a:endParaRPr lang="en-IN" sz="1800" dirty="0"/>
                    </a:p>
                  </a:txBody>
                  <a:tcPr marT="45723" marB="45723"/>
                </a:tc>
                <a:tc>
                  <a:txBody>
                    <a:bodyPr/>
                    <a:lstStyle/>
                    <a:p>
                      <a:r>
                        <a:rPr lang="en-US" sz="1800" dirty="0" smtClean="0"/>
                        <a:t>YES</a:t>
                      </a:r>
                      <a:endParaRPr lang="en-IN" sz="1800" dirty="0"/>
                    </a:p>
                  </a:txBody>
                  <a:tcPr marT="45723" marB="45723"/>
                </a:tc>
                <a:tc>
                  <a:txBody>
                    <a:bodyPr/>
                    <a:lstStyle/>
                    <a:p>
                      <a:r>
                        <a:rPr lang="en-US" sz="1800" dirty="0" smtClean="0"/>
                        <a:t>NO</a:t>
                      </a:r>
                      <a:endParaRPr lang="en-IN" sz="1800" dirty="0"/>
                    </a:p>
                  </a:txBody>
                  <a:tcPr marT="45723" marB="45723"/>
                </a:tc>
                <a:tc>
                  <a:txBody>
                    <a:bodyPr/>
                    <a:lstStyle/>
                    <a:p>
                      <a:r>
                        <a:rPr lang="en-US" sz="1800" dirty="0" smtClean="0"/>
                        <a:t>YES</a:t>
                      </a:r>
                      <a:endParaRPr lang="en-IN" sz="1800" dirty="0"/>
                    </a:p>
                  </a:txBody>
                  <a:tcPr marT="45723" marB="45723"/>
                </a:tc>
                <a:tc>
                  <a:txBody>
                    <a:bodyPr/>
                    <a:lstStyle/>
                    <a:p>
                      <a:r>
                        <a:rPr lang="en-US" sz="1800" dirty="0" smtClean="0"/>
                        <a:t>YES</a:t>
                      </a:r>
                      <a:endParaRPr lang="en-IN" sz="1800" dirty="0"/>
                    </a:p>
                  </a:txBody>
                  <a:tcPr marT="45723" marB="45723"/>
                </a:tc>
                <a:tc>
                  <a:txBody>
                    <a:bodyPr/>
                    <a:lstStyle/>
                    <a:p>
                      <a:r>
                        <a:rPr lang="en-IN" sz="1800" dirty="0" smtClean="0"/>
                        <a:t>Class I, LOE B</a:t>
                      </a:r>
                      <a:endParaRPr lang="en-IN" sz="1800" dirty="0"/>
                    </a:p>
                  </a:txBody>
                  <a:tcPr marT="45723" marB="45723"/>
                </a:tc>
              </a:tr>
              <a:tr h="9144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err="1" smtClean="0"/>
                        <a:t>Comatosed</a:t>
                      </a:r>
                      <a:r>
                        <a:rPr lang="en-IN" sz="1800" dirty="0" smtClean="0"/>
                        <a:t> adult</a:t>
                      </a:r>
                    </a:p>
                    <a:p>
                      <a:endParaRPr lang="en-IN" sz="1800"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YES</a:t>
                      </a:r>
                      <a:endParaRPr lang="en-IN" sz="1800" dirty="0" smtClean="0"/>
                    </a:p>
                  </a:txBody>
                  <a:tcPr marT="45723" marB="45723"/>
                </a:tc>
                <a:tc>
                  <a:txBody>
                    <a:bodyPr/>
                    <a:lstStyle/>
                    <a:p>
                      <a:r>
                        <a:rPr lang="en-US" sz="1800" dirty="0" smtClean="0"/>
                        <a:t>YES</a:t>
                      </a:r>
                      <a:endParaRPr lang="en-IN" sz="1800" dirty="0"/>
                    </a:p>
                  </a:txBody>
                  <a:tcPr marT="45723" marB="45723"/>
                </a:tc>
                <a:tc>
                  <a:txBody>
                    <a:bodyPr/>
                    <a:lstStyle/>
                    <a:p>
                      <a:r>
                        <a:rPr lang="en-US" sz="1800" dirty="0" smtClean="0"/>
                        <a:t>NO</a:t>
                      </a:r>
                      <a:endParaRPr lang="en-IN" sz="1800" dirty="0"/>
                    </a:p>
                  </a:txBody>
                  <a:tcPr marT="45723" marB="45723"/>
                </a:tc>
                <a:tc>
                  <a:txBody>
                    <a:bodyPr/>
                    <a:lstStyle/>
                    <a:p>
                      <a:r>
                        <a:rPr lang="en-US" sz="1800" dirty="0" smtClean="0"/>
                        <a:t>ANY</a:t>
                      </a:r>
                    </a:p>
                    <a:p>
                      <a:r>
                        <a:rPr lang="en-US" sz="1400" dirty="0" smtClean="0"/>
                        <a:t>(PEA/</a:t>
                      </a:r>
                      <a:r>
                        <a:rPr lang="en-US" sz="1400" dirty="0" err="1" smtClean="0"/>
                        <a:t>Asystole</a:t>
                      </a:r>
                      <a:r>
                        <a:rPr lang="en-US" sz="1400" dirty="0" smtClean="0"/>
                        <a:t>)</a:t>
                      </a:r>
                      <a:endParaRPr lang="en-IN" sz="1400" dirty="0"/>
                    </a:p>
                  </a:txBody>
                  <a:tcPr marT="45723" marB="45723"/>
                </a:tc>
                <a:tc>
                  <a:txBody>
                    <a:bodyPr/>
                    <a:lstStyle/>
                    <a:p>
                      <a:r>
                        <a:rPr lang="en-IN" sz="1800" dirty="0" smtClean="0"/>
                        <a:t>Class </a:t>
                      </a:r>
                      <a:r>
                        <a:rPr lang="en-IN" sz="1800" dirty="0" err="1" smtClean="0"/>
                        <a:t>IIb</a:t>
                      </a:r>
                      <a:r>
                        <a:rPr lang="en-IN" sz="1800" dirty="0" smtClean="0"/>
                        <a:t>, LOE B</a:t>
                      </a:r>
                      <a:endParaRPr lang="en-IN" sz="1800" dirty="0"/>
                    </a:p>
                  </a:txBody>
                  <a:tcPr marT="45723" marB="45723"/>
                </a:tc>
              </a:tr>
              <a:tr h="9144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err="1" smtClean="0"/>
                        <a:t>Comatosed</a:t>
                      </a:r>
                      <a:r>
                        <a:rPr lang="en-IN" sz="1800" dirty="0" smtClean="0"/>
                        <a:t> adult</a:t>
                      </a:r>
                    </a:p>
                    <a:p>
                      <a:endParaRPr lang="en-IN" sz="1800" dirty="0"/>
                    </a:p>
                  </a:txBody>
                  <a:tcPr marT="45723" marB="45723"/>
                </a:tc>
                <a:tc>
                  <a:txBody>
                    <a:bodyPr/>
                    <a:lstStyle/>
                    <a:p>
                      <a:r>
                        <a:rPr lang="en-US" sz="1800" dirty="0" smtClean="0"/>
                        <a:t>YES</a:t>
                      </a:r>
                      <a:endParaRPr lang="en-IN" sz="1800" dirty="0"/>
                    </a:p>
                  </a:txBody>
                  <a:tcPr marT="45723" marB="45723"/>
                </a:tc>
                <a:tc>
                  <a:txBody>
                    <a:bodyPr/>
                    <a:lstStyle/>
                    <a:p>
                      <a:r>
                        <a:rPr lang="en-US" sz="1800" dirty="0" smtClean="0"/>
                        <a:t>NO</a:t>
                      </a:r>
                      <a:endParaRPr lang="en-IN" sz="1800" dirty="0"/>
                    </a:p>
                  </a:txBody>
                  <a:tcPr marT="45723" marB="45723"/>
                </a:tc>
                <a:tc>
                  <a:txBody>
                    <a:bodyPr/>
                    <a:lstStyle/>
                    <a:p>
                      <a:r>
                        <a:rPr lang="en-US" sz="1800" dirty="0" smtClean="0"/>
                        <a:t>YES</a:t>
                      </a:r>
                      <a:endParaRPr lang="en-IN" sz="1800"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ANY</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(PEA/</a:t>
                      </a:r>
                      <a:r>
                        <a:rPr lang="en-US" sz="1400" dirty="0" err="1" smtClean="0"/>
                        <a:t>Asystole</a:t>
                      </a:r>
                      <a:r>
                        <a:rPr lang="en-US" sz="1400" dirty="0" smtClean="0"/>
                        <a:t>)</a:t>
                      </a:r>
                      <a:endParaRPr lang="en-IN" sz="1400" dirty="0" smtClean="0"/>
                    </a:p>
                    <a:p>
                      <a:endParaRPr lang="en-IN" sz="1800" dirty="0"/>
                    </a:p>
                  </a:txBody>
                  <a:tcPr marT="45723" marB="45723"/>
                </a:tc>
                <a:tc>
                  <a:txBody>
                    <a:bodyPr/>
                    <a:lstStyle/>
                    <a:p>
                      <a:r>
                        <a:rPr lang="en-IN" sz="1800" dirty="0" smtClean="0"/>
                        <a:t>Class </a:t>
                      </a:r>
                      <a:r>
                        <a:rPr lang="en-IN" sz="1800" dirty="0" err="1" smtClean="0"/>
                        <a:t>IIb</a:t>
                      </a:r>
                      <a:r>
                        <a:rPr lang="en-IN" sz="1800" dirty="0" smtClean="0"/>
                        <a:t>, LOE B</a:t>
                      </a:r>
                      <a:endParaRPr lang="en-IN" sz="1800" dirty="0"/>
                    </a:p>
                  </a:txBody>
                  <a:tcPr marT="45723" marB="45723"/>
                </a:tc>
              </a:tr>
              <a:tr h="1463136">
                <a:tc gridSpan="6">
                  <a:txBody>
                    <a:bodyPr/>
                    <a:lstStyle/>
                    <a:p>
                      <a:r>
                        <a:rPr lang="en-IN" sz="1800" b="1" dirty="0" smtClean="0"/>
                        <a:t>Active rewarming</a:t>
                      </a:r>
                    </a:p>
                    <a:p>
                      <a:r>
                        <a:rPr lang="en-IN" sz="1800" dirty="0" smtClean="0"/>
                        <a:t>should be avoided in comatose patients who spontaneously</a:t>
                      </a:r>
                    </a:p>
                    <a:p>
                      <a:r>
                        <a:rPr lang="en-IN" sz="1800" dirty="0" smtClean="0"/>
                        <a:t>develop a mild degree of hypothermia (32°C [89.6°F]) after</a:t>
                      </a:r>
                    </a:p>
                    <a:p>
                      <a:r>
                        <a:rPr lang="en-IN" sz="1800" dirty="0" smtClean="0"/>
                        <a:t>resuscitation from cardiac arrest during the first 48 hours after</a:t>
                      </a:r>
                    </a:p>
                    <a:p>
                      <a:r>
                        <a:rPr lang="en-IN" sz="1800" dirty="0" smtClean="0"/>
                        <a:t>ROSC. (Class III, LOE C).</a:t>
                      </a:r>
                      <a:endParaRPr lang="en-IN" sz="1800" dirty="0"/>
                    </a:p>
                  </a:txBody>
                  <a:tcPr marT="45723" marB="45723"/>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r>
            </a:tbl>
          </a:graphicData>
        </a:graphic>
      </p:graphicFrame>
      <p:sp>
        <p:nvSpPr>
          <p:cNvPr id="20522" name="Title 1"/>
          <p:cNvSpPr txBox="1">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t>Recommendation</a:t>
            </a:r>
            <a:endParaRPr lang="en-IN" sz="440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en-US" smtClean="0"/>
          </a:p>
        </p:txBody>
      </p:sp>
      <p:sp>
        <p:nvSpPr>
          <p:cNvPr id="3075" name="Content Placeholder 2"/>
          <p:cNvSpPr>
            <a:spLocks noGrp="1"/>
          </p:cNvSpPr>
          <p:nvPr>
            <p:ph idx="1"/>
          </p:nvPr>
        </p:nvSpPr>
        <p:spPr/>
        <p:txBody>
          <a:bodyPr/>
          <a:lstStyle/>
          <a:p>
            <a:pPr eaLnBrk="1" hangingPunct="1"/>
            <a:r>
              <a:rPr lang="en-US" smtClean="0"/>
              <a:t>Systematic post–cardiac arrest care after return of spontaneous circulation (ROSC) can improve the likelihood of survival &amp; good quality of life.</a:t>
            </a:r>
            <a:r>
              <a:rPr lang="en-US" sz="2200" baseline="30000" smtClean="0"/>
              <a:t>1,2,3</a:t>
            </a:r>
            <a:endParaRPr lang="en-US" baseline="30000" smtClean="0"/>
          </a:p>
        </p:txBody>
      </p:sp>
      <p:sp>
        <p:nvSpPr>
          <p:cNvPr id="4" name="Rectangle 3"/>
          <p:cNvSpPr/>
          <p:nvPr/>
        </p:nvSpPr>
        <p:spPr>
          <a:xfrm>
            <a:off x="5943600" y="5867400"/>
            <a:ext cx="29718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000" i="1" dirty="0">
              <a:solidFill>
                <a:schemeClr val="tx1"/>
              </a:solidFill>
            </a:endParaRPr>
          </a:p>
          <a:p>
            <a:pPr marL="228600" indent="-228600" fontAlgn="auto">
              <a:spcBef>
                <a:spcPts val="0"/>
              </a:spcBef>
              <a:spcAft>
                <a:spcPts val="0"/>
              </a:spcAft>
              <a:buFont typeface="+mj-lt"/>
              <a:buAutoNum type="arabicPeriod"/>
              <a:defRPr/>
            </a:pPr>
            <a:endParaRPr lang="en-US" sz="1000" i="1" dirty="0">
              <a:solidFill>
                <a:schemeClr val="tx1"/>
              </a:solidFill>
            </a:endParaRPr>
          </a:p>
          <a:p>
            <a:pPr marL="228600" indent="-228600" fontAlgn="auto">
              <a:spcBef>
                <a:spcPts val="0"/>
              </a:spcBef>
              <a:spcAft>
                <a:spcPts val="0"/>
              </a:spcAft>
              <a:buFont typeface="+mj-lt"/>
              <a:buAutoNum type="arabicPeriod"/>
              <a:defRPr/>
            </a:pPr>
            <a:r>
              <a:rPr lang="en-US" sz="1000" i="1" dirty="0">
                <a:solidFill>
                  <a:schemeClr val="tx1"/>
                </a:solidFill>
              </a:rPr>
              <a:t>N </a:t>
            </a:r>
            <a:r>
              <a:rPr lang="en-US" sz="1000" i="1" dirty="0" err="1">
                <a:solidFill>
                  <a:schemeClr val="tx1"/>
                </a:solidFill>
              </a:rPr>
              <a:t>Engl</a:t>
            </a:r>
            <a:r>
              <a:rPr lang="en-US" sz="1000" i="1" dirty="0">
                <a:solidFill>
                  <a:schemeClr val="tx1"/>
                </a:solidFill>
              </a:rPr>
              <a:t> J Med. 2002;346:549 –556.</a:t>
            </a:r>
          </a:p>
          <a:p>
            <a:pPr marL="228600" indent="-228600" fontAlgn="auto">
              <a:spcBef>
                <a:spcPts val="0"/>
              </a:spcBef>
              <a:spcAft>
                <a:spcPts val="0"/>
              </a:spcAft>
              <a:buFont typeface="+mj-lt"/>
              <a:buAutoNum type="arabicPeriod"/>
              <a:defRPr/>
            </a:pPr>
            <a:r>
              <a:rPr lang="en-US" sz="1000" dirty="0">
                <a:solidFill>
                  <a:schemeClr val="tx1"/>
                </a:solidFill>
              </a:rPr>
              <a:t>Bernard SA et al. N </a:t>
            </a:r>
            <a:r>
              <a:rPr lang="en-US" sz="1000" i="1" dirty="0" err="1">
                <a:solidFill>
                  <a:schemeClr val="tx1"/>
                </a:solidFill>
              </a:rPr>
              <a:t>Engl</a:t>
            </a:r>
            <a:r>
              <a:rPr lang="en-US" sz="1000" i="1" dirty="0">
                <a:solidFill>
                  <a:schemeClr val="tx1"/>
                </a:solidFill>
              </a:rPr>
              <a:t> J Med. 2002;346:557–563.</a:t>
            </a:r>
          </a:p>
          <a:p>
            <a:pPr marL="228600" indent="-228600" fontAlgn="auto">
              <a:spcBef>
                <a:spcPts val="0"/>
              </a:spcBef>
              <a:spcAft>
                <a:spcPts val="0"/>
              </a:spcAft>
              <a:buFont typeface="+mj-lt"/>
              <a:buAutoNum type="arabicPeriod"/>
              <a:defRPr/>
            </a:pPr>
            <a:r>
              <a:rPr lang="en-US" sz="1000" dirty="0" err="1">
                <a:solidFill>
                  <a:schemeClr val="tx1"/>
                </a:solidFill>
              </a:rPr>
              <a:t>Neumar</a:t>
            </a:r>
            <a:r>
              <a:rPr lang="en-US" sz="1000" dirty="0">
                <a:solidFill>
                  <a:schemeClr val="tx1"/>
                </a:solidFill>
              </a:rPr>
              <a:t> RW. </a:t>
            </a:r>
            <a:r>
              <a:rPr lang="en-US" sz="1000" i="1" dirty="0">
                <a:solidFill>
                  <a:schemeClr val="tx1"/>
                </a:solidFill>
              </a:rPr>
              <a:t>Circulation. 2008;118:</a:t>
            </a:r>
            <a:r>
              <a:rPr lang="en-US" sz="1000" dirty="0">
                <a:solidFill>
                  <a:schemeClr val="tx1"/>
                </a:solidFill>
              </a:rPr>
              <a:t>2452–2483.</a:t>
            </a:r>
          </a:p>
          <a:p>
            <a:pPr marL="228600" indent="-228600" fontAlgn="auto">
              <a:spcBef>
                <a:spcPts val="0"/>
              </a:spcBef>
              <a:spcAft>
                <a:spcPts val="0"/>
              </a:spcAft>
              <a:defRPr/>
            </a:pPr>
            <a:r>
              <a:rPr lang="en-US" sz="1000" i="1" dirty="0">
                <a:solidFill>
                  <a:schemeClr val="tx1"/>
                </a:solidFill>
              </a:rPr>
              <a:t>.</a:t>
            </a:r>
            <a:endParaRPr lang="en-US" sz="1000" dirty="0">
              <a:solidFill>
                <a:schemeClr val="tx1"/>
              </a:solidFill>
            </a:endParaRPr>
          </a:p>
          <a:p>
            <a:pPr algn="ctr" fontAlgn="auto">
              <a:spcBef>
                <a:spcPts val="0"/>
              </a:spcBef>
              <a:spcAft>
                <a:spcPts val="0"/>
              </a:spcAft>
              <a:defRPr/>
            </a:pPr>
            <a:endParaRPr lang="en-US" dirty="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Hyperthermia</a:t>
            </a:r>
            <a:endParaRPr lang="en-IN" smtClean="0"/>
          </a:p>
        </p:txBody>
      </p:sp>
      <p:sp>
        <p:nvSpPr>
          <p:cNvPr id="21507" name="Content Placeholder 2"/>
          <p:cNvSpPr>
            <a:spLocks noGrp="1"/>
          </p:cNvSpPr>
          <p:nvPr>
            <p:ph idx="1"/>
          </p:nvPr>
        </p:nvSpPr>
        <p:spPr/>
        <p:txBody>
          <a:bodyPr/>
          <a:lstStyle/>
          <a:p>
            <a:pPr eaLnBrk="1" hangingPunct="1"/>
            <a:r>
              <a:rPr lang="en-IN" smtClean="0"/>
              <a:t>Use of Antipyretic or cooling techniques for treating hyperthermia or maintaining “controlled normothermia”  Vs no temperature intervention in post– cardiac arrest patients --There are no randomized controlled trials.</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724400"/>
            <a:ext cx="8229600" cy="1447800"/>
          </a:xfrm>
        </p:spPr>
        <p:txBody>
          <a:bodyPr rtlCol="0">
            <a:normAutofit fontScale="90000"/>
          </a:bodyPr>
          <a:lstStyle/>
          <a:p>
            <a:pPr algn="l" eaLnBrk="1" fontAlgn="auto" hangingPunct="1">
              <a:spcAft>
                <a:spcPts val="0"/>
              </a:spcAft>
              <a:defRPr/>
            </a:pPr>
            <a:r>
              <a:rPr lang="en-IN" sz="1600" b="1" i="1" dirty="0"/>
              <a:t>Wang Y. Stroke. 2000;31:404–409.</a:t>
            </a:r>
            <a:br>
              <a:rPr lang="en-IN" sz="1600" b="1" i="1" dirty="0"/>
            </a:br>
            <a:r>
              <a:rPr lang="en-IN" sz="1600" b="1" i="1" dirty="0" smtClean="0"/>
              <a:t> </a:t>
            </a:r>
            <a:r>
              <a:rPr lang="en-IN" sz="1600" b="1" i="1" dirty="0" err="1"/>
              <a:t>Diringer</a:t>
            </a:r>
            <a:r>
              <a:rPr lang="en-IN" sz="1600" b="1" i="1" dirty="0"/>
              <a:t> MN. </a:t>
            </a:r>
            <a:r>
              <a:rPr lang="en-IN" sz="1600" b="1" i="1" dirty="0" err="1"/>
              <a:t>Crit</a:t>
            </a:r>
            <a:r>
              <a:rPr lang="en-IN" sz="1600" b="1" i="1" dirty="0"/>
              <a:t> Care Med. 2004;32: 559–564.</a:t>
            </a:r>
            <a:br>
              <a:rPr lang="en-IN" sz="1600" b="1" i="1" dirty="0"/>
            </a:br>
            <a:r>
              <a:rPr lang="en-IN" sz="1600" b="1" i="1" dirty="0" smtClean="0"/>
              <a:t> </a:t>
            </a:r>
            <a:r>
              <a:rPr lang="en-IN" sz="1600" b="1" i="1" dirty="0" err="1"/>
              <a:t>Diringer</a:t>
            </a:r>
            <a:r>
              <a:rPr lang="en-IN" sz="1600" b="1" i="1" dirty="0"/>
              <a:t> MN. </a:t>
            </a:r>
            <a:r>
              <a:rPr lang="en-IN" sz="1600" b="1" i="1" dirty="0" err="1"/>
              <a:t>Crit</a:t>
            </a:r>
            <a:r>
              <a:rPr lang="en-IN" sz="1600" b="1" i="1" dirty="0"/>
              <a:t> Care Med. 2004;32:1489 –1495.</a:t>
            </a:r>
            <a:br>
              <a:rPr lang="en-IN" sz="1600" b="1" i="1" dirty="0"/>
            </a:br>
            <a:r>
              <a:rPr lang="en-IN" sz="1600" b="1" i="1" dirty="0" smtClean="0"/>
              <a:t> </a:t>
            </a:r>
            <a:r>
              <a:rPr lang="en-IN" sz="1600" b="1" i="1" dirty="0"/>
              <a:t>Reith J. Lancet. 1996; 347(8999):422– 425.</a:t>
            </a:r>
            <a:br>
              <a:rPr lang="en-IN" sz="1600" b="1" i="1" dirty="0"/>
            </a:br>
            <a:r>
              <a:rPr lang="en-IN" sz="1600" b="1" i="1" dirty="0" smtClean="0"/>
              <a:t> </a:t>
            </a:r>
            <a:r>
              <a:rPr lang="en-IN" sz="1600" b="1" i="1" dirty="0" err="1"/>
              <a:t>Hanchaiphiboolkul</a:t>
            </a:r>
            <a:r>
              <a:rPr lang="en-IN" sz="1600" b="1" i="1" dirty="0"/>
              <a:t> S.. J Med </a:t>
            </a:r>
            <a:r>
              <a:rPr lang="en-IN" sz="1600" b="1" i="1" dirty="0" err="1"/>
              <a:t>Assoc</a:t>
            </a:r>
            <a:r>
              <a:rPr lang="en-IN" sz="1600" b="1" i="1" dirty="0"/>
              <a:t> Thai. 2005;88:26 –31.</a:t>
            </a:r>
            <a:br>
              <a:rPr lang="en-IN" sz="1600" b="1" i="1" dirty="0"/>
            </a:br>
            <a:r>
              <a:rPr lang="en-IN" sz="1600" b="1" i="1" dirty="0" err="1" smtClean="0"/>
              <a:t>Kammersgaard</a:t>
            </a:r>
            <a:r>
              <a:rPr lang="en-IN" sz="1600" b="1" i="1" dirty="0" smtClean="0"/>
              <a:t> </a:t>
            </a:r>
            <a:r>
              <a:rPr lang="en-IN" sz="1600" b="1" i="1" dirty="0"/>
              <a:t>LP. The Copenhagen Stroke Study. Stroke. 2002;33:1759 –1762.</a:t>
            </a:r>
            <a:br>
              <a:rPr lang="en-IN" sz="1600" b="1" i="1" dirty="0"/>
            </a:br>
            <a:endParaRPr lang="en-IN" sz="1600" b="1" i="1" dirty="0"/>
          </a:p>
        </p:txBody>
      </p:sp>
      <p:sp>
        <p:nvSpPr>
          <p:cNvPr id="22531" name="Content Placeholder 2"/>
          <p:cNvSpPr>
            <a:spLocks noGrp="1"/>
          </p:cNvSpPr>
          <p:nvPr>
            <p:ph idx="1"/>
          </p:nvPr>
        </p:nvSpPr>
        <p:spPr/>
        <p:txBody>
          <a:bodyPr/>
          <a:lstStyle/>
          <a:p>
            <a:pPr eaLnBrk="1" hangingPunct="1"/>
            <a:r>
              <a:rPr lang="en-IN" smtClean="0"/>
              <a:t>In patients with a </a:t>
            </a:r>
            <a:r>
              <a:rPr lang="en-IN" b="1" smtClean="0"/>
              <a:t>cerebrovascular event </a:t>
            </a:r>
            <a:r>
              <a:rPr lang="en-IN" smtClean="0"/>
              <a:t>leading to brain ischemia, studies demonstrate worsened short-term outcome and long-term mortality.</a:t>
            </a:r>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endParaRPr lang="en-IN" smtClean="0"/>
          </a:p>
        </p:txBody>
      </p:sp>
      <p:sp>
        <p:nvSpPr>
          <p:cNvPr id="23555" name="Content Placeholder 2"/>
          <p:cNvSpPr>
            <a:spLocks noGrp="1"/>
          </p:cNvSpPr>
          <p:nvPr>
            <p:ph idx="1"/>
          </p:nvPr>
        </p:nvSpPr>
        <p:spPr/>
        <p:txBody>
          <a:bodyPr/>
          <a:lstStyle/>
          <a:p>
            <a:pPr marL="0" indent="0" eaLnBrk="1" hangingPunct="1">
              <a:buFont typeface="Arial" charset="0"/>
              <a:buNone/>
            </a:pPr>
            <a:r>
              <a:rPr lang="en-US" sz="6600" b="1" smtClean="0"/>
              <a:t>ORGAN SPECIFIC SUPPORT</a:t>
            </a:r>
            <a:endParaRPr lang="en-IN" sz="6600" b="1"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Pulmonary System</a:t>
            </a:r>
            <a:endParaRPr lang="en-IN" smtClean="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IN" dirty="0"/>
              <a:t>C</a:t>
            </a:r>
            <a:r>
              <a:rPr lang="en-IN" dirty="0" smtClean="0"/>
              <a:t>hest radiograph- </a:t>
            </a:r>
            <a:r>
              <a:rPr lang="en-IN" dirty="0"/>
              <a:t>E</a:t>
            </a:r>
            <a:r>
              <a:rPr lang="en-IN" dirty="0" smtClean="0"/>
              <a:t>ndotracheal tube position                     </a:t>
            </a:r>
          </a:p>
          <a:p>
            <a:pPr marL="0" indent="0" eaLnBrk="1" fontAlgn="auto" hangingPunct="1">
              <a:spcAft>
                <a:spcPts val="0"/>
              </a:spcAft>
              <a:buFont typeface="Arial" pitchFamily="34" charset="0"/>
              <a:buNone/>
              <a:defRPr/>
            </a:pPr>
            <a:r>
              <a:rPr lang="en-IN" dirty="0"/>
              <a:t> </a:t>
            </a:r>
            <a:r>
              <a:rPr lang="en-IN" dirty="0" smtClean="0"/>
              <a:t>                                    Pulmonary infiltrates                   </a:t>
            </a:r>
          </a:p>
          <a:p>
            <a:pPr marL="0" indent="0" eaLnBrk="1" fontAlgn="auto" hangingPunct="1">
              <a:spcAft>
                <a:spcPts val="0"/>
              </a:spcAft>
              <a:buFont typeface="Arial" pitchFamily="34" charset="0"/>
              <a:buNone/>
              <a:defRPr/>
            </a:pPr>
            <a:r>
              <a:rPr lang="en-IN" dirty="0"/>
              <a:t> </a:t>
            </a:r>
            <a:r>
              <a:rPr lang="en-IN" dirty="0" smtClean="0"/>
              <a:t>                                    </a:t>
            </a:r>
            <a:r>
              <a:rPr lang="en-IN" dirty="0" err="1" smtClean="0"/>
              <a:t>Edema</a:t>
            </a:r>
            <a:r>
              <a:rPr lang="en-IN" dirty="0" smtClean="0"/>
              <a:t> </a:t>
            </a:r>
          </a:p>
          <a:p>
            <a:pPr marL="0" indent="0" eaLnBrk="1" fontAlgn="auto" hangingPunct="1">
              <a:spcAft>
                <a:spcPts val="0"/>
              </a:spcAft>
              <a:buFont typeface="Arial" pitchFamily="34" charset="0"/>
              <a:buNone/>
              <a:defRPr/>
            </a:pPr>
            <a:r>
              <a:rPr lang="en-IN" dirty="0" smtClean="0"/>
              <a:t>                                    Complications</a:t>
            </a:r>
            <a:r>
              <a:rPr lang="en-IN" sz="1600" dirty="0" smtClean="0"/>
              <a:t>(chest compressions)</a:t>
            </a:r>
          </a:p>
          <a:p>
            <a:pPr marL="0" indent="0" eaLnBrk="1" fontAlgn="auto" hangingPunct="1">
              <a:spcAft>
                <a:spcPts val="0"/>
              </a:spcAft>
              <a:buFont typeface="Arial" pitchFamily="34" charset="0"/>
              <a:buNone/>
              <a:defRPr/>
            </a:pPr>
            <a:r>
              <a:rPr lang="en-IN" sz="1600" dirty="0" smtClean="0"/>
              <a:t>                                                                        (rib fracture, pneumothorax, and pleural effusions)</a:t>
            </a:r>
          </a:p>
          <a:p>
            <a:pPr marL="0" indent="0" eaLnBrk="1" fontAlgn="auto" hangingPunct="1">
              <a:spcAft>
                <a:spcPts val="0"/>
              </a:spcAft>
              <a:buFont typeface="Arial" pitchFamily="34" charset="0"/>
              <a:buNone/>
              <a:defRPr/>
            </a:pPr>
            <a:r>
              <a:rPr lang="en-IN" dirty="0" smtClean="0"/>
              <a:t>                                    Pneumonia.</a:t>
            </a:r>
            <a:endParaRPr lang="en-IN" dirty="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IN" smtClean="0"/>
          </a:p>
        </p:txBody>
      </p:sp>
      <p:sp>
        <p:nvSpPr>
          <p:cNvPr id="25603" name="Content Placeholder 2"/>
          <p:cNvSpPr>
            <a:spLocks noGrp="1"/>
          </p:cNvSpPr>
          <p:nvPr>
            <p:ph idx="1"/>
          </p:nvPr>
        </p:nvSpPr>
        <p:spPr/>
        <p:txBody>
          <a:bodyPr/>
          <a:lstStyle/>
          <a:p>
            <a:pPr eaLnBrk="1" hangingPunct="1"/>
            <a:r>
              <a:rPr lang="en-IN" smtClean="0"/>
              <a:t>Mechanical ventilatory support to reduce the work of breathing should be considered as long as the patient remains in shock.</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IN" smtClean="0"/>
          </a:p>
        </p:txBody>
      </p:sp>
      <p:sp>
        <p:nvSpPr>
          <p:cNvPr id="26627" name="Content Placeholder 2"/>
          <p:cNvSpPr>
            <a:spLocks noGrp="1"/>
          </p:cNvSpPr>
          <p:nvPr>
            <p:ph idx="1"/>
          </p:nvPr>
        </p:nvSpPr>
        <p:spPr/>
        <p:txBody>
          <a:bodyPr/>
          <a:lstStyle/>
          <a:p>
            <a:pPr eaLnBrk="1" hangingPunct="1"/>
            <a:r>
              <a:rPr lang="en-IN" smtClean="0"/>
              <a:t>The beneficial effect of high FIO2 on systemic oxygen delivery should be balanced with the deleterious effect of generating oxygen-derived free radicals during the reperfusion phase.</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914400" y="5486400"/>
            <a:ext cx="8229600" cy="1143000"/>
          </a:xfrm>
        </p:spPr>
        <p:txBody>
          <a:bodyPr/>
          <a:lstStyle/>
          <a:p>
            <a:pPr algn="l" eaLnBrk="1" hangingPunct="1"/>
            <a:r>
              <a:rPr lang="en-IN" sz="1800" b="1" i="1" smtClean="0"/>
              <a:t>Kuisma M, Boyd J, Voipio V, Alaspaa A, Roine RO, Rosenberg P.</a:t>
            </a:r>
            <a:br>
              <a:rPr lang="en-IN" sz="1800" b="1" i="1" smtClean="0"/>
            </a:br>
            <a:r>
              <a:rPr lang="en-IN" sz="1800" b="1" i="1" smtClean="0"/>
              <a:t>Comparison of 30 and the 100% inspired oxygen concentrations during</a:t>
            </a:r>
            <a:br>
              <a:rPr lang="en-IN" sz="1800" b="1" i="1" smtClean="0"/>
            </a:br>
            <a:r>
              <a:rPr lang="en-IN" sz="1800" b="1" i="1" smtClean="0"/>
              <a:t>early post-resuscitation period: a randomised controlled pilot study.</a:t>
            </a:r>
            <a:br>
              <a:rPr lang="en-IN" sz="1800" b="1" i="1" smtClean="0"/>
            </a:br>
            <a:r>
              <a:rPr lang="en-IN" sz="1800" b="1" i="1" smtClean="0"/>
              <a:t>Resuscitation. 2006;69:199 –206.</a:t>
            </a:r>
            <a:br>
              <a:rPr lang="en-IN" sz="1800" b="1" i="1" smtClean="0"/>
            </a:br>
            <a:endParaRPr lang="en-IN" sz="1800" b="1" i="1" smtClean="0"/>
          </a:p>
        </p:txBody>
      </p:sp>
      <p:sp>
        <p:nvSpPr>
          <p:cNvPr id="3" name="Content Placeholder 2"/>
          <p:cNvSpPr>
            <a:spLocks noGrp="1"/>
          </p:cNvSpPr>
          <p:nvPr>
            <p:ph idx="1"/>
          </p:nvPr>
        </p:nvSpPr>
        <p:spPr>
          <a:xfrm>
            <a:off x="381000" y="838200"/>
            <a:ext cx="8229600" cy="4525963"/>
          </a:xfrm>
        </p:spPr>
        <p:txBody>
          <a:bodyPr rtlCol="0">
            <a:normAutofit fontScale="85000" lnSpcReduction="10000"/>
          </a:bodyPr>
          <a:lstStyle/>
          <a:p>
            <a:pPr eaLnBrk="1" fontAlgn="auto" hangingPunct="1">
              <a:spcAft>
                <a:spcPts val="0"/>
              </a:spcAft>
              <a:buFont typeface="Arial" pitchFamily="34" charset="0"/>
              <a:buChar char="•"/>
              <a:defRPr/>
            </a:pPr>
            <a:r>
              <a:rPr lang="en-IN" dirty="0"/>
              <a:t>R</a:t>
            </a:r>
            <a:r>
              <a:rPr lang="en-IN" dirty="0" smtClean="0"/>
              <a:t>andomized </a:t>
            </a:r>
            <a:r>
              <a:rPr lang="en-IN" dirty="0"/>
              <a:t>prospective clinical trial </a:t>
            </a:r>
            <a:r>
              <a:rPr lang="en-IN" dirty="0" smtClean="0"/>
              <a:t>.</a:t>
            </a:r>
          </a:p>
          <a:p>
            <a:pPr eaLnBrk="1" fontAlgn="auto" hangingPunct="1">
              <a:spcAft>
                <a:spcPts val="0"/>
              </a:spcAft>
              <a:buFont typeface="Arial" pitchFamily="34" charset="0"/>
              <a:buChar char="•"/>
              <a:defRPr/>
            </a:pPr>
            <a:r>
              <a:rPr lang="en-IN" dirty="0" smtClean="0"/>
              <a:t>Group 1- Ventilation (first </a:t>
            </a:r>
            <a:r>
              <a:rPr lang="en-IN" dirty="0"/>
              <a:t>60 minutes after </a:t>
            </a:r>
            <a:r>
              <a:rPr lang="en-IN" dirty="0" smtClean="0"/>
              <a:t>ROSC) </a:t>
            </a:r>
            <a:r>
              <a:rPr lang="en-IN" dirty="0"/>
              <a:t>with </a:t>
            </a:r>
            <a:r>
              <a:rPr lang="en-IN" dirty="0" smtClean="0"/>
              <a:t>FiO2=0.30 (PaO2=110 </a:t>
            </a:r>
            <a:r>
              <a:rPr lang="en-IN" dirty="0"/>
              <a:t>mm Hg at 60 minutes) or </a:t>
            </a:r>
            <a:endParaRPr lang="en-IN" dirty="0" smtClean="0"/>
          </a:p>
          <a:p>
            <a:pPr eaLnBrk="1" fontAlgn="auto" hangingPunct="1">
              <a:spcAft>
                <a:spcPts val="0"/>
              </a:spcAft>
              <a:buFont typeface="Arial" pitchFamily="34" charset="0"/>
              <a:buChar char="•"/>
              <a:defRPr/>
            </a:pPr>
            <a:r>
              <a:rPr lang="en-IN" dirty="0" smtClean="0"/>
              <a:t>Group 2-Ventilation </a:t>
            </a:r>
            <a:r>
              <a:rPr lang="en-IN" dirty="0"/>
              <a:t>(first 60 minutes after ROSC) with </a:t>
            </a:r>
            <a:r>
              <a:rPr lang="en-IN" dirty="0" smtClean="0"/>
              <a:t>FiO2=1 (PaO2=345 </a:t>
            </a:r>
            <a:r>
              <a:rPr lang="en-IN" dirty="0"/>
              <a:t>mm Hg at 60 minutes) </a:t>
            </a:r>
          </a:p>
          <a:p>
            <a:pPr eaLnBrk="1" fontAlgn="auto" hangingPunct="1">
              <a:spcAft>
                <a:spcPts val="0"/>
              </a:spcAft>
              <a:buFont typeface="Arial" pitchFamily="34" charset="0"/>
              <a:buChar char="•"/>
              <a:defRPr/>
            </a:pPr>
            <a:r>
              <a:rPr lang="en-IN" dirty="0"/>
              <a:t>N</a:t>
            </a:r>
            <a:r>
              <a:rPr lang="en-IN" dirty="0" smtClean="0"/>
              <a:t>o </a:t>
            </a:r>
            <a:r>
              <a:rPr lang="en-IN" dirty="0"/>
              <a:t>difference in </a:t>
            </a:r>
            <a:endParaRPr lang="en-IN" dirty="0" smtClean="0"/>
          </a:p>
          <a:p>
            <a:pPr eaLnBrk="1" fontAlgn="auto" hangingPunct="1">
              <a:spcAft>
                <a:spcPts val="0"/>
              </a:spcAft>
              <a:buFont typeface="Wingdings" pitchFamily="2" charset="2"/>
              <a:buChar char="Ø"/>
              <a:defRPr/>
            </a:pPr>
            <a:r>
              <a:rPr lang="en-IN" dirty="0" smtClean="0"/>
              <a:t>serial </a:t>
            </a:r>
            <a:r>
              <a:rPr lang="en-IN" dirty="0"/>
              <a:t>markers of acute brain </a:t>
            </a:r>
            <a:r>
              <a:rPr lang="en-IN" dirty="0" smtClean="0"/>
              <a:t>injury</a:t>
            </a:r>
          </a:p>
          <a:p>
            <a:pPr eaLnBrk="1" fontAlgn="auto" hangingPunct="1">
              <a:spcAft>
                <a:spcPts val="0"/>
              </a:spcAft>
              <a:buFont typeface="Wingdings" pitchFamily="2" charset="2"/>
              <a:buChar char="Ø"/>
              <a:defRPr/>
            </a:pPr>
            <a:r>
              <a:rPr lang="en-IN" dirty="0" smtClean="0"/>
              <a:t>survival </a:t>
            </a:r>
            <a:r>
              <a:rPr lang="en-IN" dirty="0"/>
              <a:t>to hospital </a:t>
            </a:r>
            <a:r>
              <a:rPr lang="en-IN" dirty="0" smtClean="0"/>
              <a:t>discharge</a:t>
            </a:r>
          </a:p>
          <a:p>
            <a:pPr eaLnBrk="1" fontAlgn="auto" hangingPunct="1">
              <a:spcAft>
                <a:spcPts val="0"/>
              </a:spcAft>
              <a:buFont typeface="Wingdings" pitchFamily="2" charset="2"/>
              <a:buChar char="Ø"/>
              <a:defRPr/>
            </a:pPr>
            <a:r>
              <a:rPr lang="en-IN" dirty="0" smtClean="0"/>
              <a:t>percentage </a:t>
            </a:r>
            <a:r>
              <a:rPr lang="en-IN" dirty="0"/>
              <a:t>of patients </a:t>
            </a:r>
            <a:r>
              <a:rPr lang="en-IN" dirty="0" smtClean="0"/>
              <a:t>with good </a:t>
            </a:r>
            <a:r>
              <a:rPr lang="en-IN" dirty="0"/>
              <a:t>neurological outcome at hospital </a:t>
            </a:r>
            <a:r>
              <a:rPr lang="en-IN" dirty="0" smtClean="0"/>
              <a:t>discharge. </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Hypercarbia</a:t>
            </a:r>
            <a:endParaRPr lang="en-IN" smtClean="0"/>
          </a:p>
        </p:txBody>
      </p:sp>
      <p:sp>
        <p:nvSpPr>
          <p:cNvPr id="28675" name="Content Placeholder 2"/>
          <p:cNvSpPr>
            <a:spLocks noGrp="1"/>
          </p:cNvSpPr>
          <p:nvPr>
            <p:ph idx="1"/>
          </p:nvPr>
        </p:nvSpPr>
        <p:spPr/>
        <p:txBody>
          <a:bodyPr/>
          <a:lstStyle/>
          <a:p>
            <a:pPr eaLnBrk="1" hangingPunct="1"/>
            <a:r>
              <a:rPr lang="en-IN" smtClean="0"/>
              <a:t>In a normal brain a 1-mm Hg decrease in PaCO2 results in a decrease in cerebral blood flow of approximately 2.5% to 4%. </a:t>
            </a:r>
          </a:p>
          <a:p>
            <a:pPr eaLnBrk="1" hangingPunct="1"/>
            <a:r>
              <a:rPr lang="en-IN" smtClean="0"/>
              <a:t>Cerebral blood flow remains CO2-reactive after cardiac arrest.</a:t>
            </a:r>
          </a:p>
        </p:txBody>
      </p:sp>
      <p:sp>
        <p:nvSpPr>
          <p:cNvPr id="28676" name="Title 1"/>
          <p:cNvSpPr txBox="1">
            <a:spLocks/>
          </p:cNvSpPr>
          <p:nvPr/>
        </p:nvSpPr>
        <p:spPr bwMode="auto">
          <a:xfrm>
            <a:off x="609600" y="5181600"/>
            <a:ext cx="8229600" cy="1143000"/>
          </a:xfrm>
          <a:prstGeom prst="rect">
            <a:avLst/>
          </a:prstGeom>
          <a:noFill/>
          <a:ln w="9525">
            <a:noFill/>
            <a:miter lim="800000"/>
            <a:headEnd/>
            <a:tailEnd/>
          </a:ln>
        </p:spPr>
        <p:txBody>
          <a:bodyPr anchor="ctr"/>
          <a:lstStyle/>
          <a:p>
            <a:r>
              <a:rPr lang="en-IN" sz="1600" b="1" i="1"/>
              <a:t>Safar P.Stroke. 1996;27:105–113.</a:t>
            </a:r>
          </a:p>
          <a:p>
            <a:r>
              <a:rPr lang="en-IN" sz="1600" b="1" i="1"/>
              <a:t> Kagstrom E. Acta Physiol Scand. 1983;118:281–291.</a:t>
            </a:r>
          </a:p>
          <a:p>
            <a:pPr algn="ctr"/>
            <a:endParaRPr lang="en-IN" sz="160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5334000"/>
            <a:ext cx="8229600" cy="1143000"/>
          </a:xfrm>
        </p:spPr>
        <p:txBody>
          <a:bodyPr/>
          <a:lstStyle/>
          <a:p>
            <a:pPr algn="l" eaLnBrk="1" hangingPunct="1"/>
            <a:r>
              <a:rPr lang="en-IN" sz="1600" b="1" i="1" smtClean="0"/>
              <a:t>Wolfson SK. Resuscitation. 1992;23:1–20.</a:t>
            </a:r>
            <a:br>
              <a:rPr lang="en-IN" sz="1600" b="1" i="1" smtClean="0"/>
            </a:br>
            <a:r>
              <a:rPr lang="en-IN" sz="1600" b="1" i="1" smtClean="0"/>
              <a:t>Fischer M. Intensive Care Med. 1995;21:132–141</a:t>
            </a:r>
            <a:r>
              <a:rPr lang="en-IN" sz="1600" smtClean="0"/>
              <a:t>.</a:t>
            </a:r>
            <a:br>
              <a:rPr lang="en-IN" sz="1600" smtClean="0"/>
            </a:br>
            <a:endParaRPr lang="en-IN" sz="1600" smtClean="0"/>
          </a:p>
        </p:txBody>
      </p:sp>
      <p:sp>
        <p:nvSpPr>
          <p:cNvPr id="29699" name="Content Placeholder 2"/>
          <p:cNvSpPr>
            <a:spLocks noGrp="1"/>
          </p:cNvSpPr>
          <p:nvPr>
            <p:ph idx="1"/>
          </p:nvPr>
        </p:nvSpPr>
        <p:spPr/>
        <p:txBody>
          <a:bodyPr/>
          <a:lstStyle/>
          <a:p>
            <a:pPr eaLnBrk="1" hangingPunct="1"/>
            <a:r>
              <a:rPr lang="en-IN" smtClean="0"/>
              <a:t>After ROSC there is an initial hyperemic blood flow response that lasts 10 to 30 minutes, followed by a more prolonged period of low blood flow.</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19163" y="5562600"/>
            <a:ext cx="8229600" cy="1143000"/>
          </a:xfrm>
        </p:spPr>
        <p:txBody>
          <a:bodyPr/>
          <a:lstStyle/>
          <a:p>
            <a:pPr algn="l" eaLnBrk="1" hangingPunct="1"/>
            <a:r>
              <a:rPr lang="en-IN" sz="1600" b="1" i="1" smtClean="0"/>
              <a:t>Sunde K.Resuscitation. 2007;73:29 –39.</a:t>
            </a:r>
          </a:p>
        </p:txBody>
      </p:sp>
      <p:sp>
        <p:nvSpPr>
          <p:cNvPr id="30723" name="Content Placeholder 2"/>
          <p:cNvSpPr>
            <a:spLocks noGrp="1"/>
          </p:cNvSpPr>
          <p:nvPr>
            <p:ph idx="1"/>
          </p:nvPr>
        </p:nvSpPr>
        <p:spPr/>
        <p:txBody>
          <a:bodyPr/>
          <a:lstStyle/>
          <a:p>
            <a:pPr eaLnBrk="1" hangingPunct="1"/>
            <a:r>
              <a:rPr lang="en-IN" smtClean="0"/>
              <a:t>Controlled ventilation with specific goals to keep PaCO2 37.6 to 45.1 mm Hg (5 to 6 kPa) and SaO2 95% to 98% as part of a bundle with multiple other goals (including hypothermia and blood pressure goals) increased survival from 26% to 56%.</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US" smtClean="0"/>
          </a:p>
        </p:txBody>
      </p:sp>
      <p:sp>
        <p:nvSpPr>
          <p:cNvPr id="4099" name="Content Placeholder 2"/>
          <p:cNvSpPr>
            <a:spLocks noGrp="1"/>
          </p:cNvSpPr>
          <p:nvPr>
            <p:ph idx="1"/>
          </p:nvPr>
        </p:nvSpPr>
        <p:spPr/>
        <p:txBody>
          <a:bodyPr/>
          <a:lstStyle/>
          <a:p>
            <a:pPr eaLnBrk="1" hangingPunct="1"/>
            <a:endParaRPr lang="en-US" smtClean="0"/>
          </a:p>
        </p:txBody>
      </p:sp>
      <p:sp>
        <p:nvSpPr>
          <p:cNvPr id="4" name="Rectangle 3"/>
          <p:cNvSpPr/>
          <p:nvPr/>
        </p:nvSpPr>
        <p:spPr>
          <a:xfrm>
            <a:off x="914400" y="19812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Good post–cardiac arrest Care</a:t>
            </a:r>
          </a:p>
        </p:txBody>
      </p:sp>
      <p:sp>
        <p:nvSpPr>
          <p:cNvPr id="5" name="Down Arrow 4"/>
          <p:cNvSpPr/>
          <p:nvPr/>
        </p:nvSpPr>
        <p:spPr>
          <a:xfrm>
            <a:off x="3581400" y="1905000"/>
            <a:ext cx="457200" cy="3276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019800" y="38100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Morbidity </a:t>
            </a:r>
            <a:br>
              <a:rPr lang="en-US" dirty="0"/>
            </a:br>
            <a:r>
              <a:rPr lang="en-US" dirty="0"/>
              <a:t>Mortality</a:t>
            </a:r>
          </a:p>
        </p:txBody>
      </p:sp>
      <p:sp>
        <p:nvSpPr>
          <p:cNvPr id="8" name="Rectangle 7"/>
          <p:cNvSpPr/>
          <p:nvPr/>
        </p:nvSpPr>
        <p:spPr>
          <a:xfrm>
            <a:off x="6019800" y="19812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mortality</a:t>
            </a:r>
          </a:p>
        </p:txBody>
      </p:sp>
      <p:sp>
        <p:nvSpPr>
          <p:cNvPr id="9" name="Rectangle 8"/>
          <p:cNvSpPr/>
          <p:nvPr/>
        </p:nvSpPr>
        <p:spPr>
          <a:xfrm>
            <a:off x="4419600" y="1981200"/>
            <a:ext cx="990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Early</a:t>
            </a:r>
          </a:p>
        </p:txBody>
      </p:sp>
      <p:sp>
        <p:nvSpPr>
          <p:cNvPr id="10" name="Rectangle 9"/>
          <p:cNvSpPr/>
          <p:nvPr/>
        </p:nvSpPr>
        <p:spPr>
          <a:xfrm>
            <a:off x="4495800" y="3657600"/>
            <a:ext cx="990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Late</a:t>
            </a:r>
          </a:p>
        </p:txBody>
      </p:sp>
      <p:sp>
        <p:nvSpPr>
          <p:cNvPr id="11" name="Notched Right Arrow 10"/>
          <p:cNvSpPr/>
          <p:nvPr/>
        </p:nvSpPr>
        <p:spPr>
          <a:xfrm>
            <a:off x="5562600" y="2362200"/>
            <a:ext cx="3810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Notched Right Arrow 11"/>
          <p:cNvSpPr/>
          <p:nvPr/>
        </p:nvSpPr>
        <p:spPr>
          <a:xfrm>
            <a:off x="5562600" y="4038600"/>
            <a:ext cx="3810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5943600" y="5867400"/>
            <a:ext cx="2971800" cy="838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000" i="1" dirty="0">
              <a:solidFill>
                <a:schemeClr val="tx1"/>
              </a:solidFill>
            </a:endParaRPr>
          </a:p>
          <a:p>
            <a:pPr marL="228600" indent="-228600" fontAlgn="auto">
              <a:spcBef>
                <a:spcPts val="0"/>
              </a:spcBef>
              <a:spcAft>
                <a:spcPts val="0"/>
              </a:spcAft>
              <a:buFont typeface="+mj-lt"/>
              <a:buAutoNum type="arabicPeriod"/>
              <a:defRPr/>
            </a:pPr>
            <a:endParaRPr lang="en-US" sz="1000" i="1" dirty="0">
              <a:solidFill>
                <a:schemeClr val="tx1"/>
              </a:solidFill>
            </a:endParaRPr>
          </a:p>
          <a:p>
            <a:pPr marL="228600" indent="-228600" fontAlgn="auto">
              <a:spcBef>
                <a:spcPts val="0"/>
              </a:spcBef>
              <a:spcAft>
                <a:spcPts val="0"/>
              </a:spcAft>
              <a:buFont typeface="+mj-lt"/>
              <a:buAutoNum type="arabicPeriod"/>
              <a:defRPr/>
            </a:pPr>
            <a:r>
              <a:rPr lang="en-US" sz="1000" dirty="0" err="1">
                <a:solidFill>
                  <a:schemeClr val="tx1"/>
                </a:solidFill>
              </a:rPr>
              <a:t>Neumar</a:t>
            </a:r>
            <a:r>
              <a:rPr lang="en-US" sz="1000" dirty="0">
                <a:solidFill>
                  <a:schemeClr val="tx1"/>
                </a:solidFill>
              </a:rPr>
              <a:t> RW. </a:t>
            </a:r>
            <a:r>
              <a:rPr lang="en-US" sz="1000" i="1" dirty="0">
                <a:solidFill>
                  <a:schemeClr val="tx1"/>
                </a:solidFill>
              </a:rPr>
              <a:t>Circulation. 2008;118:</a:t>
            </a:r>
            <a:r>
              <a:rPr lang="en-US" sz="1000" dirty="0">
                <a:solidFill>
                  <a:schemeClr val="tx1"/>
                </a:solidFill>
              </a:rPr>
              <a:t>2452–2483.</a:t>
            </a:r>
          </a:p>
          <a:p>
            <a:pPr marL="228600" indent="-228600" fontAlgn="auto">
              <a:spcBef>
                <a:spcPts val="0"/>
              </a:spcBef>
              <a:spcAft>
                <a:spcPts val="0"/>
              </a:spcAft>
              <a:buFont typeface="+mj-lt"/>
              <a:buAutoNum type="arabicPeriod"/>
              <a:defRPr/>
            </a:pPr>
            <a:r>
              <a:rPr lang="en-US" sz="1000" dirty="0">
                <a:solidFill>
                  <a:schemeClr val="tx1"/>
                </a:solidFill>
              </a:rPr>
              <a:t>Safar P. </a:t>
            </a:r>
            <a:r>
              <a:rPr lang="en-US" sz="1000" i="1" dirty="0" err="1">
                <a:solidFill>
                  <a:schemeClr val="tx1"/>
                </a:solidFill>
              </a:rPr>
              <a:t>Crit</a:t>
            </a:r>
            <a:r>
              <a:rPr lang="en-US" sz="1000" i="1" dirty="0">
                <a:solidFill>
                  <a:schemeClr val="tx1"/>
                </a:solidFill>
              </a:rPr>
              <a:t> Care Med. 1988;16:923–941.</a:t>
            </a:r>
            <a:endParaRPr lang="en-US" sz="1000" dirty="0">
              <a:solidFill>
                <a:schemeClr val="tx1"/>
              </a:solidFill>
            </a:endParaRPr>
          </a:p>
          <a:p>
            <a:pPr algn="ctr" fontAlgn="auto">
              <a:spcBef>
                <a:spcPts val="0"/>
              </a:spcBef>
              <a:spcAft>
                <a:spcPts val="0"/>
              </a:spcAft>
              <a:defRPr/>
            </a:pPr>
            <a:endParaRPr lang="en-US" dirty="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Effect transition="in" filter="fade">
                                      <p:cBhvr>
                                        <p:cTn id="12" dur="2000"/>
                                        <p:tgtEl>
                                          <p:spTgt spid="9">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bg/>
                                          </p:spTgt>
                                        </p:tgtEl>
                                        <p:attrNameLst>
                                          <p:attrName>style.visibility</p:attrName>
                                        </p:attrNameLst>
                                      </p:cBhvr>
                                      <p:to>
                                        <p:strVal val="visible"/>
                                      </p:to>
                                    </p:set>
                                    <p:animEffect transition="in" filter="fade">
                                      <p:cBhvr>
                                        <p:cTn id="26" dur="2000"/>
                                        <p:tgtEl>
                                          <p:spTgt spid="10">
                                            <p:bg/>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2000"/>
                                        <p:tgtEl>
                                          <p:spTgt spid="10">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bg/>
                                          </p:spTgt>
                                        </p:tgtEl>
                                        <p:attrNameLst>
                                          <p:attrName>style.visibility</p:attrName>
                                        </p:attrNameLst>
                                      </p:cBhvr>
                                      <p:to>
                                        <p:strVal val="visible"/>
                                      </p:to>
                                    </p:set>
                                    <p:anim calcmode="lin" valueType="num">
                                      <p:cBhvr additive="base">
                                        <p:cTn id="39" dur="500" fill="hold"/>
                                        <p:tgtEl>
                                          <p:spTgt spid="8">
                                            <p:bg/>
                                          </p:spTgt>
                                        </p:tgtEl>
                                        <p:attrNameLst>
                                          <p:attrName>ppt_x</p:attrName>
                                        </p:attrNameLst>
                                      </p:cBhvr>
                                      <p:tavLst>
                                        <p:tav tm="0">
                                          <p:val>
                                            <p:strVal val="#ppt_x"/>
                                          </p:val>
                                        </p:tav>
                                        <p:tav tm="100000">
                                          <p:val>
                                            <p:strVal val="#ppt_x"/>
                                          </p:val>
                                        </p:tav>
                                      </p:tavLst>
                                    </p:anim>
                                    <p:anim calcmode="lin" valueType="num">
                                      <p:cBhvr additive="base">
                                        <p:cTn id="40" dur="500" fill="hold"/>
                                        <p:tgtEl>
                                          <p:spTgt spid="8">
                                            <p:bg/>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bg/>
                                          </p:spTgt>
                                        </p:tgtEl>
                                        <p:attrNameLst>
                                          <p:attrName>style.visibility</p:attrName>
                                        </p:attrNameLst>
                                      </p:cBhvr>
                                      <p:to>
                                        <p:strVal val="visible"/>
                                      </p:to>
                                    </p:set>
                                    <p:anim calcmode="lin" valueType="num">
                                      <p:cBhvr additive="base">
                                        <p:cTn id="49" dur="500" fill="hold"/>
                                        <p:tgtEl>
                                          <p:spTgt spid="7">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7">
                                            <p:bg/>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
                                            <p:txEl>
                                              <p:pRg st="0" end="0"/>
                                            </p:txEl>
                                          </p:spTgt>
                                        </p:tgtEl>
                                        <p:attrNameLst>
                                          <p:attrName>style.visibility</p:attrName>
                                        </p:attrNameLst>
                                      </p:cBhvr>
                                      <p:to>
                                        <p:strVal val="visible"/>
                                      </p:to>
                                    </p:set>
                                    <p:anim calcmode="lin" valueType="num">
                                      <p:cBhvr additive="base">
                                        <p:cTn id="5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allAtOnce" animBg="1"/>
      <p:bldP spid="8" grpId="0" build="allAtOnce" animBg="1"/>
      <p:bldP spid="9" grpId="0" build="allAtOnce" animBg="1"/>
      <p:bldP spid="10" grpId="0" build="allAtOnce" animBg="1"/>
      <p:bldP spid="11"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Tidal Volume..</a:t>
            </a:r>
            <a:endParaRPr lang="en-IN" smtClean="0"/>
          </a:p>
        </p:txBody>
      </p:sp>
      <p:sp>
        <p:nvSpPr>
          <p:cNvPr id="31747" name="Content Placeholder 2"/>
          <p:cNvSpPr>
            <a:spLocks noGrp="1"/>
          </p:cNvSpPr>
          <p:nvPr>
            <p:ph idx="1"/>
          </p:nvPr>
        </p:nvSpPr>
        <p:spPr/>
        <p:txBody>
          <a:bodyPr/>
          <a:lstStyle/>
          <a:p>
            <a:pPr eaLnBrk="1" hangingPunct="1"/>
            <a:r>
              <a:rPr lang="en-IN" smtClean="0"/>
              <a:t>Historical comparison of ventilation practice after cardiac arrest reported no differences in pneumonia, oxygenation, lung compliance, and ventilator days when a low VT strategy versus a more liberal “old practice” VT was applied.</a:t>
            </a:r>
          </a:p>
        </p:txBody>
      </p:sp>
      <p:sp>
        <p:nvSpPr>
          <p:cNvPr id="31748" name="Title 1"/>
          <p:cNvSpPr txBox="1">
            <a:spLocks/>
          </p:cNvSpPr>
          <p:nvPr/>
        </p:nvSpPr>
        <p:spPr bwMode="auto">
          <a:xfrm>
            <a:off x="609600" y="6096000"/>
            <a:ext cx="8229600" cy="1143000"/>
          </a:xfrm>
          <a:prstGeom prst="rect">
            <a:avLst/>
          </a:prstGeom>
          <a:noFill/>
          <a:ln w="9525">
            <a:noFill/>
            <a:miter lim="800000"/>
            <a:headEnd/>
            <a:tailEnd/>
          </a:ln>
        </p:spPr>
        <p:txBody>
          <a:bodyPr anchor="ctr"/>
          <a:lstStyle/>
          <a:p>
            <a:pPr algn="ctr"/>
            <a:r>
              <a:rPr lang="en-IN" sz="1600" b="1" i="1"/>
              <a:t>Wongsurakiat P. Chest. 2004;126:1281–1291.</a:t>
            </a:r>
          </a:p>
          <a:p>
            <a:pPr algn="ctr"/>
            <a:endParaRPr lang="en-IN" sz="1600" b="1" i="1"/>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13" y="5927725"/>
            <a:ext cx="8229600" cy="1143000"/>
          </a:xfrm>
        </p:spPr>
        <p:txBody>
          <a:bodyPr rtlCol="0">
            <a:normAutofit fontScale="90000"/>
          </a:bodyPr>
          <a:lstStyle/>
          <a:p>
            <a:pPr algn="l" eaLnBrk="1" fontAlgn="auto" hangingPunct="1">
              <a:spcAft>
                <a:spcPts val="0"/>
              </a:spcAft>
              <a:defRPr/>
            </a:pPr>
            <a:r>
              <a:rPr lang="en-IN" sz="1600" b="1" i="1" dirty="0"/>
              <a:t>Wan S.. Circulation. 2004;110: 744–749.</a:t>
            </a:r>
            <a:br>
              <a:rPr lang="en-IN" sz="1600" b="1" i="1" dirty="0"/>
            </a:br>
            <a:r>
              <a:rPr lang="en-IN" sz="1600" b="1" i="1" dirty="0" err="1" smtClean="0"/>
              <a:t>Scholz</a:t>
            </a:r>
            <a:r>
              <a:rPr lang="en-IN" sz="1600" b="1" i="1" dirty="0" smtClean="0"/>
              <a:t> </a:t>
            </a:r>
            <a:r>
              <a:rPr lang="en-IN" sz="1600" b="1" i="1" dirty="0"/>
              <a:t>KH. </a:t>
            </a:r>
            <a:r>
              <a:rPr lang="en-IN" sz="1600" b="1" i="1" dirty="0" err="1"/>
              <a:t>DtschMed</a:t>
            </a:r>
            <a:r>
              <a:rPr lang="en-IN" sz="1600" b="1" i="1" dirty="0"/>
              <a:t> </a:t>
            </a:r>
            <a:r>
              <a:rPr lang="en-IN" sz="1600" b="1" i="1" dirty="0" err="1"/>
              <a:t>Wochenschr</a:t>
            </a:r>
            <a:r>
              <a:rPr lang="en-IN" sz="1600" b="1" i="1" dirty="0"/>
              <a:t>. 1990;115:930 –935.</a:t>
            </a:r>
            <a:br>
              <a:rPr lang="en-IN" sz="1600" b="1" i="1" dirty="0"/>
            </a:br>
            <a:r>
              <a:rPr lang="en-IN" sz="1600" b="1" i="1" dirty="0" err="1" smtClean="0"/>
              <a:t>Bottiger</a:t>
            </a:r>
            <a:r>
              <a:rPr lang="en-IN" sz="1600" b="1" i="1" dirty="0" smtClean="0"/>
              <a:t> </a:t>
            </a:r>
            <a:r>
              <a:rPr lang="en-IN" sz="1600" b="1" i="1" dirty="0"/>
              <a:t>BW. Lancet. 2001;357(9268):1583–1585.</a:t>
            </a:r>
            <a:br>
              <a:rPr lang="en-IN" sz="1600" b="1" i="1" dirty="0"/>
            </a:br>
            <a:r>
              <a:rPr lang="en-IN" sz="1600" b="1" i="1" dirty="0" err="1" smtClean="0"/>
              <a:t>Fatovich</a:t>
            </a:r>
            <a:r>
              <a:rPr lang="en-IN" sz="1600" b="1" i="1" dirty="0" smtClean="0"/>
              <a:t> </a:t>
            </a:r>
            <a:r>
              <a:rPr lang="en-IN" sz="1600" b="1" i="1" dirty="0"/>
              <a:t>DM(The TICA trial). Resuscitation. 2004;61:309–313.</a:t>
            </a:r>
            <a:br>
              <a:rPr lang="en-IN" sz="1600" b="1" i="1" dirty="0"/>
            </a:br>
            <a:endParaRPr lang="en-IN" sz="1600" b="1" i="1" dirty="0"/>
          </a:p>
        </p:txBody>
      </p:sp>
      <p:sp>
        <p:nvSpPr>
          <p:cNvPr id="4" name="Rectangle 3"/>
          <p:cNvSpPr/>
          <p:nvPr/>
        </p:nvSpPr>
        <p:spPr>
          <a:xfrm>
            <a:off x="3393528" y="5034455"/>
            <a:ext cx="2362200" cy="914400"/>
          </a:xfrm>
          <a:prstGeom prst="rect">
            <a:avLst/>
          </a:prstGeom>
          <a:solidFill>
            <a:schemeClr val="accent2">
              <a:lumMod val="40000"/>
              <a:lumOff val="60000"/>
            </a:schemeClr>
          </a:solidFill>
          <a:ln w="44450"/>
          <a:effectLst>
            <a:innerShdw blurRad="63500" dist="50800" dir="8100000">
              <a:prstClr val="black">
                <a:alpha val="50000"/>
              </a:prstClr>
            </a:inn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DURING CPR </a:t>
            </a:r>
            <a:r>
              <a:rPr lang="en-US" b="1" baseline="30000" dirty="0">
                <a:solidFill>
                  <a:schemeClr val="tx1"/>
                </a:solidFill>
              </a:rPr>
              <a:t>3,4</a:t>
            </a:r>
            <a:endParaRPr lang="en-IN" b="1" baseline="30000" dirty="0">
              <a:solidFill>
                <a:schemeClr val="tx1"/>
              </a:solidFill>
            </a:endParaRPr>
          </a:p>
        </p:txBody>
      </p:sp>
      <p:sp>
        <p:nvSpPr>
          <p:cNvPr id="5" name="Rectangle 4"/>
          <p:cNvSpPr/>
          <p:nvPr/>
        </p:nvSpPr>
        <p:spPr>
          <a:xfrm>
            <a:off x="164224" y="2404240"/>
            <a:ext cx="2362200" cy="2149366"/>
          </a:xfrm>
          <a:prstGeom prst="rect">
            <a:avLst/>
          </a:prstGeom>
          <a:solidFill>
            <a:schemeClr val="accent2">
              <a:lumMod val="40000"/>
              <a:lumOff val="60000"/>
            </a:schemeClr>
          </a:solidFill>
          <a:ln w="44450"/>
          <a:effectLst>
            <a:innerShdw blurRad="63500" dist="50800" dir="8100000">
              <a:prstClr val="black">
                <a:alpha val="50000"/>
              </a:prstClr>
            </a:inn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chemeClr val="tx1"/>
                </a:solidFill>
              </a:rPr>
              <a:t>FIBRINOLYTICS for </a:t>
            </a:r>
          </a:p>
          <a:p>
            <a:pPr algn="ctr" fontAlgn="auto">
              <a:spcBef>
                <a:spcPts val="0"/>
              </a:spcBef>
              <a:spcAft>
                <a:spcPts val="0"/>
              </a:spcAft>
              <a:defRPr/>
            </a:pPr>
            <a:r>
              <a:rPr lang="en-US" sz="2800" b="1" dirty="0">
                <a:solidFill>
                  <a:schemeClr val="tx1"/>
                </a:solidFill>
              </a:rPr>
              <a:t>Cardiac Arrest due to PE</a:t>
            </a:r>
            <a:endParaRPr lang="en-IN" sz="2800" b="1" dirty="0">
              <a:solidFill>
                <a:schemeClr val="tx1"/>
              </a:solidFill>
            </a:endParaRPr>
          </a:p>
        </p:txBody>
      </p:sp>
      <p:sp>
        <p:nvSpPr>
          <p:cNvPr id="6" name="Rectangle 5"/>
          <p:cNvSpPr/>
          <p:nvPr/>
        </p:nvSpPr>
        <p:spPr>
          <a:xfrm>
            <a:off x="6346278" y="5034455"/>
            <a:ext cx="2362200" cy="914400"/>
          </a:xfrm>
          <a:prstGeom prst="rect">
            <a:avLst/>
          </a:prstGeom>
          <a:solidFill>
            <a:schemeClr val="accent2">
              <a:lumMod val="40000"/>
              <a:lumOff val="60000"/>
            </a:schemeClr>
          </a:solidFill>
          <a:ln w="44450"/>
          <a:effectLst>
            <a:innerShdw blurRad="63500" dist="50800" dir="8100000">
              <a:prstClr val="black">
                <a:alpha val="50000"/>
              </a:prstClr>
            </a:inn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i="1" dirty="0">
                <a:solidFill>
                  <a:srgbClr val="FF0000"/>
                </a:solidFill>
              </a:rPr>
              <a:t>No additional  Risk of any Bleed</a:t>
            </a:r>
            <a:endParaRPr lang="en-IN" b="1" i="1" dirty="0">
              <a:solidFill>
                <a:srgbClr val="FF0000"/>
              </a:solidFill>
            </a:endParaRPr>
          </a:p>
        </p:txBody>
      </p:sp>
      <p:sp>
        <p:nvSpPr>
          <p:cNvPr id="7" name="Rectangle 6"/>
          <p:cNvSpPr/>
          <p:nvPr/>
        </p:nvSpPr>
        <p:spPr>
          <a:xfrm>
            <a:off x="3380390" y="2872608"/>
            <a:ext cx="2362200" cy="914400"/>
          </a:xfrm>
          <a:prstGeom prst="rect">
            <a:avLst/>
          </a:prstGeom>
          <a:solidFill>
            <a:schemeClr val="accent2">
              <a:lumMod val="40000"/>
              <a:lumOff val="60000"/>
            </a:schemeClr>
          </a:solidFill>
          <a:ln w="44450"/>
          <a:effectLst>
            <a:innerShdw blurRad="63500" dist="50800" dir="8100000">
              <a:prstClr val="black">
                <a:alpha val="50000"/>
              </a:prstClr>
            </a:inn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AFTER CPR </a:t>
            </a:r>
            <a:r>
              <a:rPr lang="en-US" b="1" baseline="30000" dirty="0">
                <a:solidFill>
                  <a:schemeClr val="tx1"/>
                </a:solidFill>
              </a:rPr>
              <a:t>2</a:t>
            </a:r>
            <a:endParaRPr lang="en-IN" b="1" baseline="30000" dirty="0">
              <a:solidFill>
                <a:schemeClr val="tx1"/>
              </a:solidFill>
            </a:endParaRPr>
          </a:p>
        </p:txBody>
      </p:sp>
      <p:sp>
        <p:nvSpPr>
          <p:cNvPr id="8" name="Rectangle 7"/>
          <p:cNvSpPr/>
          <p:nvPr/>
        </p:nvSpPr>
        <p:spPr>
          <a:xfrm>
            <a:off x="3417504" y="710761"/>
            <a:ext cx="2362200" cy="914400"/>
          </a:xfrm>
          <a:prstGeom prst="rect">
            <a:avLst/>
          </a:prstGeom>
          <a:solidFill>
            <a:schemeClr val="accent2">
              <a:lumMod val="40000"/>
              <a:lumOff val="60000"/>
            </a:schemeClr>
          </a:solidFill>
          <a:ln w="44450"/>
          <a:effectLst>
            <a:innerShdw blurRad="63500" dist="50800" dir="8100000">
              <a:prstClr val="black">
                <a:alpha val="50000"/>
              </a:prstClr>
            </a:inn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NO CPR AS YET </a:t>
            </a:r>
            <a:r>
              <a:rPr lang="en-US" b="1" baseline="30000" dirty="0">
                <a:solidFill>
                  <a:schemeClr val="tx1"/>
                </a:solidFill>
              </a:rPr>
              <a:t>1</a:t>
            </a:r>
            <a:endParaRPr lang="en-IN" b="1" baseline="30000" dirty="0">
              <a:solidFill>
                <a:schemeClr val="tx1"/>
              </a:solidFill>
            </a:endParaRPr>
          </a:p>
        </p:txBody>
      </p:sp>
      <p:cxnSp>
        <p:nvCxnSpPr>
          <p:cNvPr id="10" name="Straight Arrow Connector 9"/>
          <p:cNvCxnSpPr/>
          <p:nvPr/>
        </p:nvCxnSpPr>
        <p:spPr>
          <a:xfrm>
            <a:off x="2827338" y="3376613"/>
            <a:ext cx="590550" cy="254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813050" y="5491163"/>
            <a:ext cx="590550" cy="26987"/>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813050" y="1154113"/>
            <a:ext cx="590550" cy="26987"/>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89238" y="1154113"/>
            <a:ext cx="0" cy="4351337"/>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56275" y="5518150"/>
            <a:ext cx="590550" cy="254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532063" y="3344863"/>
            <a:ext cx="295275" cy="26987"/>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par>
                                <p:cTn id="13" presetID="2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par>
                                <p:cTn id="19" presetID="2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1000"/>
                                        <p:tgtEl>
                                          <p:spTgt spid="4"/>
                                        </p:tgtEl>
                                      </p:cBhvr>
                                    </p:animEffect>
                                    <p:anim calcmode="lin" valueType="num">
                                      <p:cBhvr>
                                        <p:cTn id="44" dur="1000" fill="hold"/>
                                        <p:tgtEl>
                                          <p:spTgt spid="4"/>
                                        </p:tgtEl>
                                        <p:attrNameLst>
                                          <p:attrName>ppt_x</p:attrName>
                                        </p:attrNameLst>
                                      </p:cBhvr>
                                      <p:tavLst>
                                        <p:tav tm="0">
                                          <p:val>
                                            <p:strVal val="#ppt_x"/>
                                          </p:val>
                                        </p:tav>
                                        <p:tav tm="100000">
                                          <p:val>
                                            <p:strVal val="#ppt_x"/>
                                          </p:val>
                                        </p:tav>
                                      </p:tavLst>
                                    </p:anim>
                                    <p:anim calcmode="lin" valueType="num">
                                      <p:cBhvr>
                                        <p:cTn id="4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anim calcmode="lin" valueType="num">
                                      <p:cBhvr>
                                        <p:cTn id="51" dur="1000" fill="hold"/>
                                        <p:tgtEl>
                                          <p:spTgt spid="17"/>
                                        </p:tgtEl>
                                        <p:attrNameLst>
                                          <p:attrName>ppt_x</p:attrName>
                                        </p:attrNameLst>
                                      </p:cBhvr>
                                      <p:tavLst>
                                        <p:tav tm="0">
                                          <p:val>
                                            <p:strVal val="#ppt_x"/>
                                          </p:val>
                                        </p:tav>
                                        <p:tav tm="100000">
                                          <p:val>
                                            <p:strVal val="#ppt_x"/>
                                          </p:val>
                                        </p:tav>
                                      </p:tavLst>
                                    </p:anim>
                                    <p:anim calcmode="lin" valueType="num">
                                      <p:cBhvr>
                                        <p:cTn id="52" dur="1000" fill="hold"/>
                                        <p:tgtEl>
                                          <p:spTgt spid="17"/>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33400" y="5334000"/>
            <a:ext cx="8229600" cy="1143000"/>
          </a:xfrm>
        </p:spPr>
        <p:txBody>
          <a:bodyPr/>
          <a:lstStyle/>
          <a:p>
            <a:pPr algn="l" eaLnBrk="1" hangingPunct="1"/>
            <a:r>
              <a:rPr lang="en-IN" sz="1600" b="1" i="1" smtClean="0"/>
              <a:t>Konstantinov IE. Tex Heart Inst J. 2007;34:41– 45;45–46.</a:t>
            </a:r>
            <a:br>
              <a:rPr lang="en-IN" sz="1600" b="1" i="1" smtClean="0"/>
            </a:br>
            <a:r>
              <a:rPr lang="en-IN" sz="1600" b="1" i="1" smtClean="0"/>
              <a:t>Fava M. J Vasc Interv Radiol. 2005;16:119 –123.</a:t>
            </a:r>
            <a:br>
              <a:rPr lang="en-IN" sz="1600" b="1" i="1" smtClean="0"/>
            </a:br>
            <a:endParaRPr lang="en-IN" sz="1600" b="1" i="1" smtClean="0"/>
          </a:p>
        </p:txBody>
      </p:sp>
      <p:sp>
        <p:nvSpPr>
          <p:cNvPr id="33795" name="Content Placeholder 2"/>
          <p:cNvSpPr>
            <a:spLocks noGrp="1"/>
          </p:cNvSpPr>
          <p:nvPr>
            <p:ph idx="1"/>
          </p:nvPr>
        </p:nvSpPr>
        <p:spPr>
          <a:xfrm>
            <a:off x="457200" y="533400"/>
            <a:ext cx="8229600" cy="4525963"/>
          </a:xfrm>
        </p:spPr>
        <p:txBody>
          <a:bodyPr/>
          <a:lstStyle/>
          <a:p>
            <a:pPr eaLnBrk="1" hangingPunct="1"/>
            <a:r>
              <a:rPr lang="en-IN" smtClean="0"/>
              <a:t>Surgical embolectomy has also been used successfully in some patients after PE-induced cardiac arrest.</a:t>
            </a:r>
            <a:r>
              <a:rPr lang="en-IN" baseline="30000" smtClean="0"/>
              <a:t>1</a:t>
            </a:r>
          </a:p>
          <a:p>
            <a:pPr eaLnBrk="1" hangingPunct="1"/>
            <a:r>
              <a:rPr lang="en-IN" smtClean="0"/>
              <a:t>Mechanical thrombectomy was employed in a small case series and only one of seven patients died and pulmonary perfusion was restored in the majority(85.7%).</a:t>
            </a:r>
            <a:r>
              <a:rPr lang="en-IN" baseline="30000" smtClean="0"/>
              <a:t>2</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en-IN" smtClean="0"/>
          </a:p>
        </p:txBody>
      </p:sp>
      <p:sp>
        <p:nvSpPr>
          <p:cNvPr id="34819" name="Content Placeholder 2"/>
          <p:cNvSpPr>
            <a:spLocks noGrp="1"/>
          </p:cNvSpPr>
          <p:nvPr>
            <p:ph idx="1"/>
          </p:nvPr>
        </p:nvSpPr>
        <p:spPr/>
        <p:txBody>
          <a:bodyPr/>
          <a:lstStyle/>
          <a:p>
            <a:pPr eaLnBrk="1" hangingPunct="1"/>
            <a:r>
              <a:rPr lang="en-IN" smtClean="0"/>
              <a:t>In post– cardiac arrest patients with arrest due topresumed or known pulmonary embolism, fibrinolytics may be considered (Class IIb, LOE C).</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IN" b="1" smtClean="0"/>
              <a:t>Sedation After Cardiac Arrest</a:t>
            </a:r>
            <a:endParaRPr lang="en-IN"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IN" dirty="0"/>
              <a:t>If patient agitation is life-threatening, </a:t>
            </a:r>
            <a:r>
              <a:rPr lang="en-IN" dirty="0" smtClean="0"/>
              <a:t>neuromuscular blocking </a:t>
            </a:r>
            <a:r>
              <a:rPr lang="en-IN" dirty="0"/>
              <a:t>agents can be used for short intervals with </a:t>
            </a:r>
            <a:r>
              <a:rPr lang="en-IN" dirty="0" smtClean="0"/>
              <a:t>adequate sedation.</a:t>
            </a:r>
            <a:r>
              <a:rPr lang="en-IN" dirty="0"/>
              <a:t> </a:t>
            </a:r>
            <a:endParaRPr lang="en-IN" dirty="0" smtClean="0"/>
          </a:p>
          <a:p>
            <a:pPr eaLnBrk="1" fontAlgn="auto" hangingPunct="1">
              <a:spcAft>
                <a:spcPts val="0"/>
              </a:spcAft>
              <a:buFont typeface="Arial" pitchFamily="34" charset="0"/>
              <a:buChar char="•"/>
              <a:defRPr/>
            </a:pPr>
            <a:r>
              <a:rPr lang="en-IN" dirty="0"/>
              <a:t>M</a:t>
            </a:r>
            <a:r>
              <a:rPr lang="en-IN" dirty="0" smtClean="0"/>
              <a:t>inimizing </a:t>
            </a:r>
            <a:r>
              <a:rPr lang="en-IN" dirty="0"/>
              <a:t>sedation allows a better </a:t>
            </a:r>
            <a:r>
              <a:rPr lang="en-IN" dirty="0" smtClean="0"/>
              <a:t>clinical estimate </a:t>
            </a:r>
            <a:r>
              <a:rPr lang="en-IN" dirty="0"/>
              <a:t>of neurological status, sedation, </a:t>
            </a:r>
            <a:r>
              <a:rPr lang="en-IN" dirty="0" smtClean="0"/>
              <a:t>analgesia</a:t>
            </a:r>
            <a:endParaRPr lang="en-IN" dirty="0"/>
          </a:p>
          <a:p>
            <a:pPr eaLnBrk="1" fontAlgn="auto" hangingPunct="1">
              <a:spcAft>
                <a:spcPts val="0"/>
              </a:spcAft>
              <a:buFont typeface="Arial" pitchFamily="34" charset="0"/>
              <a:buChar char="•"/>
              <a:defRPr/>
            </a:pPr>
            <a:r>
              <a:rPr lang="en-IN" dirty="0"/>
              <a:t>N</a:t>
            </a:r>
            <a:r>
              <a:rPr lang="en-IN" dirty="0" smtClean="0"/>
              <a:t>euromuscular </a:t>
            </a:r>
            <a:r>
              <a:rPr lang="en-IN" dirty="0"/>
              <a:t>relaxation are routinely used </a:t>
            </a:r>
            <a:r>
              <a:rPr lang="en-IN" dirty="0" smtClean="0"/>
              <a:t>to facilitate </a:t>
            </a:r>
            <a:r>
              <a:rPr lang="en-IN" dirty="0"/>
              <a:t>induced hypothermia and to control shivering</a:t>
            </a:r>
            <a:r>
              <a:rPr lang="en-IN" dirty="0" smtClean="0"/>
              <a:t>.</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IN" b="1" smtClean="0"/>
              <a:t>Cardiovascular System</a:t>
            </a:r>
            <a:endParaRPr lang="en-IN" smtClean="0"/>
          </a:p>
        </p:txBody>
      </p:sp>
      <p:sp>
        <p:nvSpPr>
          <p:cNvPr id="36867" name="Content Placeholder 2"/>
          <p:cNvSpPr>
            <a:spLocks noGrp="1"/>
          </p:cNvSpPr>
          <p:nvPr>
            <p:ph idx="1"/>
          </p:nvPr>
        </p:nvSpPr>
        <p:spPr/>
        <p:txBody>
          <a:bodyPr/>
          <a:lstStyle/>
          <a:p>
            <a:pPr eaLnBrk="1" hangingPunct="1"/>
            <a:r>
              <a:rPr lang="en-IN" smtClean="0"/>
              <a:t>Evaluation of 12-lead ECG and cardiac markers after ROSC.</a:t>
            </a:r>
          </a:p>
          <a:p>
            <a:pPr eaLnBrk="1" hangingPunct="1"/>
            <a:r>
              <a:rPr lang="en-IN" smtClean="0"/>
              <a:t>Aggressive treatment of ST-elevation myocardial infarction (STEMI) should begin as in non–cardiac arrest patients, regardless of coma or induced hypothermia.</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0"/>
            <a:ext cx="8229600" cy="1143000"/>
          </a:xfrm>
        </p:spPr>
        <p:txBody>
          <a:bodyPr rtlCol="0">
            <a:normAutofit fontScale="90000"/>
          </a:bodyPr>
          <a:lstStyle/>
          <a:p>
            <a:pPr algn="l" eaLnBrk="1" fontAlgn="auto" hangingPunct="1">
              <a:spcAft>
                <a:spcPts val="0"/>
              </a:spcAft>
              <a:defRPr/>
            </a:pPr>
            <a:r>
              <a:rPr lang="en-IN" sz="1600" b="1" i="1" dirty="0"/>
              <a:t>Spaulding CM. N </a:t>
            </a:r>
            <a:r>
              <a:rPr lang="en-IN" sz="1600" b="1" i="1" dirty="0" err="1"/>
              <a:t>Engl</a:t>
            </a:r>
            <a:r>
              <a:rPr lang="en-IN" sz="1600" b="1" i="1" dirty="0"/>
              <a:t> J Med. 1997;336:1629 –1633</a:t>
            </a:r>
            <a:r>
              <a:rPr lang="en-IN" sz="1600" b="1" i="1" dirty="0" smtClean="0"/>
              <a:t>.</a:t>
            </a:r>
            <a:br>
              <a:rPr lang="en-IN" sz="1600" b="1" i="1" dirty="0" smtClean="0"/>
            </a:br>
            <a:r>
              <a:rPr lang="en-IN" sz="1600" b="1" i="1" dirty="0" err="1"/>
              <a:t>Sunde</a:t>
            </a:r>
            <a:r>
              <a:rPr lang="en-IN" sz="1600" b="1" i="1" dirty="0"/>
              <a:t> </a:t>
            </a:r>
            <a:r>
              <a:rPr lang="en-IN" sz="1600" b="1" i="1" dirty="0" err="1"/>
              <a:t>K.Resuscitation</a:t>
            </a:r>
            <a:r>
              <a:rPr lang="en-IN" sz="1600" b="1" i="1" dirty="0"/>
              <a:t>. 2007;73:29 –39</a:t>
            </a:r>
            <a:r>
              <a:rPr lang="en-IN" sz="1600" b="1" i="1" dirty="0" smtClean="0"/>
              <a:t>.</a:t>
            </a:r>
            <a:br>
              <a:rPr lang="en-IN" sz="1600" b="1" i="1" dirty="0" smtClean="0"/>
            </a:br>
            <a:r>
              <a:rPr lang="en-IN" sz="1600" b="1" i="1" dirty="0"/>
              <a:t>Reynolds JC. J Intensive </a:t>
            </a:r>
            <a:r>
              <a:rPr lang="en-IN" sz="1600" b="1" i="1" dirty="0" smtClean="0"/>
              <a:t>Care Med</a:t>
            </a:r>
            <a:r>
              <a:rPr lang="en-IN" sz="1600" b="1" i="1" dirty="0"/>
              <a:t>. 2009;24:179 –</a:t>
            </a:r>
            <a:r>
              <a:rPr lang="en-IN" sz="1600" b="1" i="1" dirty="0" smtClean="0"/>
              <a:t>186. </a:t>
            </a:r>
            <a:br>
              <a:rPr lang="en-IN" sz="1600" b="1" i="1" dirty="0" smtClean="0"/>
            </a:br>
            <a:r>
              <a:rPr lang="en-IN" sz="1400" b="1" i="1" dirty="0" err="1" smtClean="0"/>
              <a:t>Hovdenes</a:t>
            </a:r>
            <a:r>
              <a:rPr lang="en-IN" sz="1400" b="1" i="1" dirty="0" smtClean="0"/>
              <a:t> J. </a:t>
            </a:r>
            <a:r>
              <a:rPr lang="en-IN" sz="1400" b="1" i="1" dirty="0" err="1"/>
              <a:t>Acta</a:t>
            </a:r>
            <a:r>
              <a:rPr lang="en-IN" sz="1400" b="1" i="1" dirty="0"/>
              <a:t> </a:t>
            </a:r>
            <a:r>
              <a:rPr lang="en-IN" sz="1400" b="1" i="1" dirty="0" err="1"/>
              <a:t>Anaesthesiol</a:t>
            </a:r>
            <a:r>
              <a:rPr lang="en-IN" sz="1400" b="1" i="1" dirty="0"/>
              <a:t> Scand. 2007;51:137–142.</a:t>
            </a:r>
            <a:br>
              <a:rPr lang="en-IN" sz="1400" b="1" i="1" dirty="0"/>
            </a:br>
            <a:r>
              <a:rPr lang="en-IN" sz="1600" dirty="0"/>
              <a:t/>
            </a:r>
            <a:br>
              <a:rPr lang="en-IN" sz="1600" dirty="0"/>
            </a:br>
            <a:endParaRPr lang="en-IN" sz="1600" dirty="0"/>
          </a:p>
        </p:txBody>
      </p:sp>
      <p:sp>
        <p:nvSpPr>
          <p:cNvPr id="37891" name="Content Placeholder 2"/>
          <p:cNvSpPr>
            <a:spLocks noGrp="1"/>
          </p:cNvSpPr>
          <p:nvPr>
            <p:ph idx="1"/>
          </p:nvPr>
        </p:nvSpPr>
        <p:spPr/>
        <p:txBody>
          <a:bodyPr/>
          <a:lstStyle/>
          <a:p>
            <a:pPr eaLnBrk="1" hangingPunct="1"/>
            <a:r>
              <a:rPr lang="en-IN" smtClean="0"/>
              <a:t>PCI, alone or as part of a bundle of care, is associated with improved myocardial function</a:t>
            </a:r>
            <a:r>
              <a:rPr lang="en-IN" baseline="30000" smtClean="0"/>
              <a:t>1</a:t>
            </a:r>
            <a:r>
              <a:rPr lang="en-IN" smtClean="0"/>
              <a:t> and neurological outcomes.</a:t>
            </a:r>
            <a:r>
              <a:rPr lang="en-IN" baseline="30000" smtClean="0"/>
              <a:t>2,3</a:t>
            </a:r>
            <a:r>
              <a:rPr lang="en-IN" smtClean="0"/>
              <a:t> </a:t>
            </a:r>
          </a:p>
          <a:p>
            <a:pPr eaLnBrk="1" hangingPunct="1"/>
            <a:r>
              <a:rPr lang="en-IN" smtClean="0"/>
              <a:t>Therapeutic hypothermia can be safely combined with primary PCI after cardiac arrest caused by AMI.</a:t>
            </a:r>
            <a:r>
              <a:rPr lang="en-IN" baseline="30000" smtClean="0"/>
              <a:t>2,4</a:t>
            </a:r>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IN" b="1" dirty="0"/>
              <a:t>Vasoactive Drugs for Use in Post–Cardiac</a:t>
            </a:r>
            <a:br>
              <a:rPr lang="en-IN" b="1" dirty="0"/>
            </a:br>
            <a:r>
              <a:rPr lang="en-IN" b="1" dirty="0"/>
              <a:t>Arrest Patients</a:t>
            </a:r>
            <a:endParaRPr lang="en-IN" dirty="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IN" dirty="0"/>
              <a:t>A</a:t>
            </a:r>
            <a:r>
              <a:rPr lang="en-IN" dirty="0" smtClean="0"/>
              <a:t>drenergic </a:t>
            </a:r>
            <a:r>
              <a:rPr lang="en-IN" dirty="0"/>
              <a:t>drugs should not be mixed </a:t>
            </a:r>
            <a:r>
              <a:rPr lang="en-IN" dirty="0" smtClean="0"/>
              <a:t>with sodium </a:t>
            </a:r>
            <a:r>
              <a:rPr lang="en-IN" dirty="0"/>
              <a:t>bicarbonate or other alkaline solutions in the IV </a:t>
            </a:r>
            <a:r>
              <a:rPr lang="en-IN" dirty="0" smtClean="0"/>
              <a:t>line because </a:t>
            </a:r>
            <a:r>
              <a:rPr lang="en-IN" dirty="0"/>
              <a:t>there is evidence that adrenergic agents are </a:t>
            </a:r>
            <a:r>
              <a:rPr lang="en-IN" dirty="0" smtClean="0"/>
              <a:t>inactivated in </a:t>
            </a:r>
            <a:r>
              <a:rPr lang="en-IN" dirty="0"/>
              <a:t>alkaline </a:t>
            </a:r>
            <a:r>
              <a:rPr lang="en-IN" dirty="0" smtClean="0"/>
              <a:t>solutions.</a:t>
            </a:r>
            <a:r>
              <a:rPr lang="en-IN" baseline="30000" dirty="0" smtClean="0"/>
              <a:t>1,2</a:t>
            </a:r>
          </a:p>
          <a:p>
            <a:pPr marL="0" indent="0" eaLnBrk="1" fontAlgn="auto" hangingPunct="1">
              <a:spcAft>
                <a:spcPts val="0"/>
              </a:spcAft>
              <a:buFont typeface="Arial" pitchFamily="34" charset="0"/>
              <a:buNone/>
              <a:defRPr/>
            </a:pPr>
            <a:endParaRPr lang="en-IN" dirty="0"/>
          </a:p>
        </p:txBody>
      </p:sp>
      <p:sp>
        <p:nvSpPr>
          <p:cNvPr id="4" name="Title 1"/>
          <p:cNvSpPr txBox="1">
            <a:spLocks/>
          </p:cNvSpPr>
          <p:nvPr/>
        </p:nvSpPr>
        <p:spPr>
          <a:xfrm>
            <a:off x="381000" y="5092700"/>
            <a:ext cx="8229600" cy="11430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IN" sz="1600" b="1" i="1" dirty="0" err="1"/>
              <a:t>Grillo</a:t>
            </a:r>
            <a:r>
              <a:rPr lang="en-IN" sz="1600" b="1" i="1" dirty="0"/>
              <a:t> JA. </a:t>
            </a:r>
            <a:r>
              <a:rPr lang="en-IN" sz="1600" b="1" i="1" dirty="0" err="1"/>
              <a:t>Crit</a:t>
            </a:r>
            <a:r>
              <a:rPr lang="en-IN" sz="1600" b="1" i="1" dirty="0"/>
              <a:t> Care Med. 1995;23:1061–1066. </a:t>
            </a:r>
            <a:endParaRPr lang="en-IN" sz="1600" b="1" i="1" dirty="0" smtClean="0"/>
          </a:p>
          <a:p>
            <a:pPr algn="l" fontAlgn="auto">
              <a:spcAft>
                <a:spcPts val="0"/>
              </a:spcAft>
              <a:defRPr/>
            </a:pPr>
            <a:r>
              <a:rPr lang="en-IN" sz="1600" b="1" i="1" dirty="0" err="1" smtClean="0"/>
              <a:t>Bonhomme</a:t>
            </a:r>
            <a:r>
              <a:rPr lang="en-IN" sz="1600" b="1" i="1" dirty="0" smtClean="0"/>
              <a:t> </a:t>
            </a:r>
            <a:r>
              <a:rPr lang="en-IN" sz="1600" b="1" i="1" dirty="0"/>
              <a:t>L. Ann </a:t>
            </a:r>
            <a:r>
              <a:rPr lang="en-IN" sz="1600" b="1" i="1" dirty="0" err="1"/>
              <a:t>Emerg</a:t>
            </a:r>
            <a:r>
              <a:rPr lang="en-IN" sz="1600" b="1" i="1" dirty="0"/>
              <a:t> Med. 1990;19:1242–1244.</a:t>
            </a:r>
          </a:p>
        </p:txBody>
      </p:sp>
      <p:sp>
        <p:nvSpPr>
          <p:cNvPr id="5" name="Footer Placeholder 4"/>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8229600" cy="1143000"/>
          </a:xfrm>
        </p:spPr>
        <p:txBody>
          <a:bodyPr rtlCol="0">
            <a:normAutofit fontScale="90000"/>
          </a:bodyPr>
          <a:lstStyle/>
          <a:p>
            <a:pPr algn="l" eaLnBrk="1" fontAlgn="auto" hangingPunct="1">
              <a:spcAft>
                <a:spcPts val="0"/>
              </a:spcAft>
              <a:defRPr/>
            </a:pPr>
            <a:r>
              <a:rPr lang="en-IN" sz="1600" b="1" i="1" dirty="0"/>
              <a:t>Spaulding CM. N </a:t>
            </a:r>
            <a:r>
              <a:rPr lang="en-IN" sz="1600" b="1" i="1" dirty="0" err="1"/>
              <a:t>Engl</a:t>
            </a:r>
            <a:r>
              <a:rPr lang="en-IN" sz="1600" b="1" i="1" dirty="0"/>
              <a:t> J Med. 1997;336:1629 –1633.</a:t>
            </a:r>
            <a:br>
              <a:rPr lang="en-IN" sz="1600" b="1" i="1" dirty="0"/>
            </a:br>
            <a:r>
              <a:rPr lang="en-IN" sz="1600" b="1" i="1" dirty="0"/>
              <a:t>Dumas F, Insights from the </a:t>
            </a:r>
            <a:r>
              <a:rPr lang="en-IN" sz="1600" b="1" i="1" dirty="0" smtClean="0"/>
              <a:t>PROCAT(Parisian </a:t>
            </a:r>
            <a:r>
              <a:rPr lang="en-IN" sz="1600" b="1" i="1" dirty="0"/>
              <a:t>Region Out of Hospital Cardiac Arrest) Registry. </a:t>
            </a:r>
            <a:r>
              <a:rPr lang="en-IN" sz="1600" b="1" i="1" dirty="0" err="1"/>
              <a:t>Circ</a:t>
            </a:r>
            <a:r>
              <a:rPr lang="en-IN" sz="1600" b="1" i="1" dirty="0"/>
              <a:t> </a:t>
            </a:r>
            <a:r>
              <a:rPr lang="en-IN" sz="1600" b="1" i="1" dirty="0" err="1"/>
              <a:t>Cardiovasc</a:t>
            </a:r>
            <a:r>
              <a:rPr lang="en-IN" sz="1600" b="1" i="1" dirty="0"/>
              <a:t/>
            </a:r>
            <a:br>
              <a:rPr lang="en-IN" sz="1600" b="1" i="1" dirty="0"/>
            </a:br>
            <a:r>
              <a:rPr lang="en-IN" sz="1600" b="1" i="1" dirty="0" err="1"/>
              <a:t>Interv</a:t>
            </a:r>
            <a:r>
              <a:rPr lang="en-IN" sz="1600" b="1" i="1" dirty="0"/>
              <a:t>. 2010;3:200 –207.</a:t>
            </a:r>
            <a:br>
              <a:rPr lang="en-IN" sz="1600" b="1" i="1" dirty="0"/>
            </a:br>
            <a:endParaRPr lang="en-IN" sz="1600" b="1" i="1" dirty="0"/>
          </a:p>
        </p:txBody>
      </p:sp>
      <p:sp>
        <p:nvSpPr>
          <p:cNvPr id="39939" name="Content Placeholder 2"/>
          <p:cNvSpPr>
            <a:spLocks noGrp="1"/>
          </p:cNvSpPr>
          <p:nvPr>
            <p:ph idx="1"/>
          </p:nvPr>
        </p:nvSpPr>
        <p:spPr/>
        <p:txBody>
          <a:bodyPr/>
          <a:lstStyle/>
          <a:p>
            <a:pPr eaLnBrk="1" hangingPunct="1"/>
            <a:r>
              <a:rPr lang="en-IN" smtClean="0"/>
              <a:t>Echocardiographic evaluation within the first 24 hours after arrest is a useful way to assess myocardial function in order to guide ongoing management.</a:t>
            </a:r>
            <a:r>
              <a:rPr lang="en-IN" baseline="30000" smtClean="0"/>
              <a:t>1,2</a:t>
            </a:r>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endParaRPr lang="en-IN" smtClean="0"/>
          </a:p>
        </p:txBody>
      </p:sp>
      <p:sp>
        <p:nvSpPr>
          <p:cNvPr id="40963" name="Content Placeholder 2"/>
          <p:cNvSpPr>
            <a:spLocks noGrp="1"/>
          </p:cNvSpPr>
          <p:nvPr>
            <p:ph idx="1"/>
          </p:nvPr>
        </p:nvSpPr>
        <p:spPr/>
        <p:txBody>
          <a:bodyPr/>
          <a:lstStyle/>
          <a:p>
            <a:pPr eaLnBrk="1" hangingPunct="1"/>
            <a:r>
              <a:rPr lang="en-IN" smtClean="0"/>
              <a:t>Invasive monitoring </a:t>
            </a:r>
          </a:p>
          <a:p>
            <a:pPr eaLnBrk="1" hangingPunct="1"/>
            <a:r>
              <a:rPr lang="en-IN" smtClean="0"/>
              <a:t>Mean arterial pressure 65 mm Hg and an ScvO2 70% are generally considered reasonable goals.</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IN" smtClean="0"/>
          </a:p>
        </p:txBody>
      </p:sp>
      <p:sp>
        <p:nvSpPr>
          <p:cNvPr id="5123" name="Content Placeholder 2"/>
          <p:cNvSpPr>
            <a:spLocks noGrp="1"/>
          </p:cNvSpPr>
          <p:nvPr>
            <p:ph idx="1"/>
          </p:nvPr>
        </p:nvSpPr>
        <p:spPr/>
        <p:txBody>
          <a:bodyPr/>
          <a:lstStyle/>
          <a:p>
            <a:pPr marL="0" indent="0">
              <a:buFont typeface="Arial" charset="0"/>
              <a:buNone/>
            </a:pPr>
            <a:r>
              <a:rPr lang="en-US" sz="5400" b="1" smtClean="0"/>
              <a:t>FACTORS THAT PREDICT OUTCOME OF A CARDIAC ARREST</a:t>
            </a:r>
            <a:endParaRPr lang="en-IN" sz="5400" b="1"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IN" b="1" smtClean="0"/>
              <a:t>Glucose Control</a:t>
            </a:r>
            <a:endParaRPr lang="en-IN" smtClean="0"/>
          </a:p>
        </p:txBody>
      </p:sp>
      <p:sp>
        <p:nvSpPr>
          <p:cNvPr id="41987" name="Content Placeholder 2"/>
          <p:cNvSpPr>
            <a:spLocks noGrp="1"/>
          </p:cNvSpPr>
          <p:nvPr>
            <p:ph idx="1"/>
          </p:nvPr>
        </p:nvSpPr>
        <p:spPr/>
        <p:txBody>
          <a:bodyPr/>
          <a:lstStyle/>
          <a:p>
            <a:pPr eaLnBrk="1" hangingPunct="1"/>
            <a:r>
              <a:rPr lang="en-IN" smtClean="0"/>
              <a:t>Higher glucose levels with increased mortality or worse neurois . Intensive therapy leads to more frequent episodes of severe hypoglycemia. </a:t>
            </a:r>
            <a:r>
              <a:rPr lang="en-IN" baseline="30000" smtClean="0"/>
              <a:t>1,2,3,4,5</a:t>
            </a:r>
          </a:p>
          <a:p>
            <a:pPr eaLnBrk="1" hangingPunct="1"/>
            <a:r>
              <a:rPr lang="en-IN" smtClean="0"/>
              <a:t>Target glycemic control (144 to 180 mg/dL [8 to 10 mmol/L]) may be considered in adult patients with ROSC after cardiac arrest (Class IIb, LOE B).</a:t>
            </a:r>
          </a:p>
          <a:p>
            <a:pPr eaLnBrk="1" hangingPunct="1"/>
            <a:endParaRPr lang="en-IN" baseline="30000" smtClean="0"/>
          </a:p>
        </p:txBody>
      </p:sp>
      <p:sp>
        <p:nvSpPr>
          <p:cNvPr id="4" name="Title 1"/>
          <p:cNvSpPr txBox="1">
            <a:spLocks/>
          </p:cNvSpPr>
          <p:nvPr/>
        </p:nvSpPr>
        <p:spPr>
          <a:xfrm>
            <a:off x="2895600" y="5695950"/>
            <a:ext cx="8229600" cy="1143000"/>
          </a:xfrm>
          <a:prstGeom prst="rect">
            <a:avLst/>
          </a:prstGeom>
        </p:spPr>
        <p:txBody>
          <a:bodyPr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IN" sz="1600" b="1" i="1" dirty="0" err="1"/>
              <a:t>Skrifvars</a:t>
            </a:r>
            <a:r>
              <a:rPr lang="en-IN" sz="1600" b="1" i="1" dirty="0"/>
              <a:t> </a:t>
            </a:r>
            <a:r>
              <a:rPr lang="en-IN" sz="1600" b="1" i="1" dirty="0" err="1"/>
              <a:t>MB.Resuscitation</a:t>
            </a:r>
            <a:r>
              <a:rPr lang="en-IN" sz="1600" b="1" i="1" dirty="0"/>
              <a:t>. 2003;59:319 –328</a:t>
            </a:r>
            <a:r>
              <a:rPr lang="en-IN" sz="1600" b="1" i="1" dirty="0" smtClean="0"/>
              <a:t>.</a:t>
            </a:r>
            <a:r>
              <a:rPr lang="en-IN" sz="1600" b="1" i="1" dirty="0"/>
              <a:t> </a:t>
            </a:r>
            <a:endParaRPr lang="en-IN" sz="1600" b="1" i="1" dirty="0" smtClean="0"/>
          </a:p>
          <a:p>
            <a:pPr algn="l" fontAlgn="auto">
              <a:spcAft>
                <a:spcPts val="0"/>
              </a:spcAft>
              <a:defRPr/>
            </a:pPr>
            <a:r>
              <a:rPr lang="en-IN" sz="1600" b="1" i="1" dirty="0" err="1" smtClean="0"/>
              <a:t>Langhelle</a:t>
            </a:r>
            <a:r>
              <a:rPr lang="en-IN" sz="1600" b="1" i="1" dirty="0" smtClean="0"/>
              <a:t> </a:t>
            </a:r>
            <a:r>
              <a:rPr lang="en-IN" sz="1600" b="1" i="1" dirty="0" err="1"/>
              <a:t>A.Resuscitation</a:t>
            </a:r>
            <a:r>
              <a:rPr lang="en-IN" sz="1600" b="1" i="1" dirty="0"/>
              <a:t>. 2003;56:247–263</a:t>
            </a:r>
            <a:r>
              <a:rPr lang="en-IN" sz="1600" b="1" i="1" dirty="0" smtClean="0"/>
              <a:t>.</a:t>
            </a:r>
            <a:r>
              <a:rPr lang="en-IN" sz="1600" b="1" i="1" dirty="0"/>
              <a:t> </a:t>
            </a:r>
            <a:endParaRPr lang="en-IN" sz="1600" b="1" i="1" dirty="0" smtClean="0"/>
          </a:p>
          <a:p>
            <a:pPr algn="l" fontAlgn="auto">
              <a:spcAft>
                <a:spcPts val="0"/>
              </a:spcAft>
              <a:defRPr/>
            </a:pPr>
            <a:r>
              <a:rPr lang="en-IN" sz="1600" b="1" i="1" dirty="0" smtClean="0"/>
              <a:t>Nolan </a:t>
            </a:r>
            <a:r>
              <a:rPr lang="en-IN" sz="1600" b="1" i="1" dirty="0"/>
              <a:t>JP. Anaesthesia. 2007;62:1207–1216.</a:t>
            </a:r>
          </a:p>
          <a:p>
            <a:pPr algn="l" fontAlgn="auto">
              <a:spcAft>
                <a:spcPts val="0"/>
              </a:spcAft>
              <a:defRPr/>
            </a:pPr>
            <a:r>
              <a:rPr lang="en-IN" sz="1600" b="1" i="1" dirty="0" err="1" smtClean="0"/>
              <a:t>Losert</a:t>
            </a:r>
            <a:r>
              <a:rPr lang="en-IN" sz="1600" b="1" i="1" dirty="0" smtClean="0"/>
              <a:t> </a:t>
            </a:r>
            <a:r>
              <a:rPr lang="en-IN" sz="1600" b="1" i="1" dirty="0"/>
              <a:t>H. Resuscitation. 2008;76:214 –220.</a:t>
            </a:r>
          </a:p>
          <a:p>
            <a:pPr algn="l" fontAlgn="auto">
              <a:spcAft>
                <a:spcPts val="0"/>
              </a:spcAft>
              <a:defRPr/>
            </a:pPr>
            <a:r>
              <a:rPr lang="en-IN" sz="1600" b="1" i="1" dirty="0" err="1" smtClean="0"/>
              <a:t>Mullner</a:t>
            </a:r>
            <a:r>
              <a:rPr lang="en-IN" sz="1600" b="1" i="1" dirty="0" smtClean="0"/>
              <a:t> </a:t>
            </a:r>
            <a:r>
              <a:rPr lang="en-IN" sz="1600" b="1" i="1" dirty="0"/>
              <a:t>M. J </a:t>
            </a:r>
            <a:r>
              <a:rPr lang="en-IN" sz="1600" b="1" i="1" dirty="0" err="1"/>
              <a:t>Cereb</a:t>
            </a:r>
            <a:r>
              <a:rPr lang="en-IN" sz="1600" b="1" i="1" dirty="0"/>
              <a:t> Blood Flow </a:t>
            </a:r>
            <a:r>
              <a:rPr lang="en-IN" sz="1600" b="1" i="1" dirty="0" err="1"/>
              <a:t>Metab</a:t>
            </a:r>
            <a:r>
              <a:rPr lang="en-IN" sz="1600" b="1" i="1" dirty="0"/>
              <a:t>. 1997;17:430–436.</a:t>
            </a:r>
          </a:p>
          <a:p>
            <a:pPr algn="l" fontAlgn="auto">
              <a:spcAft>
                <a:spcPts val="0"/>
              </a:spcAft>
              <a:defRPr/>
            </a:pPr>
            <a:endParaRPr lang="en-IN" sz="1600" b="1" i="1" dirty="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Corticosteroid in Post Arrest</a:t>
            </a:r>
            <a:endParaRPr lang="en-IN"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IN" dirty="0" smtClean="0"/>
              <a:t>Post cardiac arrest may present as relative </a:t>
            </a:r>
            <a:r>
              <a:rPr lang="en-IN" dirty="0"/>
              <a:t>adrenal </a:t>
            </a:r>
            <a:r>
              <a:rPr lang="en-IN" dirty="0" smtClean="0"/>
              <a:t>insufficiency compared </a:t>
            </a:r>
            <a:r>
              <a:rPr lang="en-IN" dirty="0"/>
              <a:t>with the metabolic demands of the </a:t>
            </a:r>
            <a:r>
              <a:rPr lang="en-IN" dirty="0" smtClean="0"/>
              <a:t>body.</a:t>
            </a:r>
            <a:r>
              <a:rPr lang="en-IN" baseline="30000" dirty="0" smtClean="0"/>
              <a:t>1,2</a:t>
            </a:r>
            <a:endParaRPr lang="en-IN" baseline="30000" dirty="0"/>
          </a:p>
          <a:p>
            <a:pPr eaLnBrk="1" fontAlgn="auto" hangingPunct="1">
              <a:spcAft>
                <a:spcPts val="0"/>
              </a:spcAft>
              <a:buFont typeface="Arial" pitchFamily="34" charset="0"/>
              <a:buChar char="•"/>
              <a:defRPr/>
            </a:pPr>
            <a:r>
              <a:rPr lang="en-IN" dirty="0"/>
              <a:t>Relative adrenal insufficiency in the post– cardiac </a:t>
            </a:r>
            <a:r>
              <a:rPr lang="en-IN" dirty="0" smtClean="0"/>
              <a:t>arrest phase </a:t>
            </a:r>
            <a:r>
              <a:rPr lang="en-IN" dirty="0"/>
              <a:t>was associated with higher rates of </a:t>
            </a:r>
            <a:r>
              <a:rPr lang="en-IN" dirty="0" smtClean="0"/>
              <a:t>mortality.</a:t>
            </a:r>
            <a:r>
              <a:rPr lang="en-IN" baseline="30000" dirty="0" smtClean="0"/>
              <a:t>1,2,3</a:t>
            </a:r>
            <a:endParaRPr lang="en-IN" baseline="30000" dirty="0"/>
          </a:p>
          <a:p>
            <a:pPr eaLnBrk="1" fontAlgn="auto" hangingPunct="1">
              <a:spcAft>
                <a:spcPts val="0"/>
              </a:spcAft>
              <a:buFont typeface="Arial" pitchFamily="34" charset="0"/>
              <a:buChar char="•"/>
              <a:defRPr/>
            </a:pPr>
            <a:r>
              <a:rPr lang="en-IN" dirty="0"/>
              <a:t>At present there are no human randomized trials </a:t>
            </a:r>
            <a:r>
              <a:rPr lang="en-IN" dirty="0" smtClean="0"/>
              <a:t>investigating corticosteroid </a:t>
            </a:r>
            <a:r>
              <a:rPr lang="en-IN" dirty="0"/>
              <a:t>use after ROSC.</a:t>
            </a:r>
          </a:p>
        </p:txBody>
      </p:sp>
      <p:sp>
        <p:nvSpPr>
          <p:cNvPr id="43012" name="Title 1"/>
          <p:cNvSpPr txBox="1">
            <a:spLocks/>
          </p:cNvSpPr>
          <p:nvPr/>
        </p:nvSpPr>
        <p:spPr bwMode="auto">
          <a:xfrm>
            <a:off x="2286000" y="6019800"/>
            <a:ext cx="8229600" cy="1143000"/>
          </a:xfrm>
          <a:prstGeom prst="rect">
            <a:avLst/>
          </a:prstGeom>
          <a:noFill/>
          <a:ln w="9525">
            <a:noFill/>
            <a:miter lim="800000"/>
            <a:headEnd/>
            <a:tailEnd/>
          </a:ln>
        </p:spPr>
        <p:txBody>
          <a:bodyPr anchor="ctr"/>
          <a:lstStyle/>
          <a:p>
            <a:r>
              <a:rPr lang="en-IN" sz="1600" b="1" i="1"/>
              <a:t>Schultz CH. Crit Care Med. 1993;21:1339 –1347.</a:t>
            </a:r>
          </a:p>
          <a:p>
            <a:r>
              <a:rPr lang="en-IN" sz="1600" b="1" i="1"/>
              <a:t>Kim JJ. Am J Emerg Med. 2006;24:684–688. </a:t>
            </a:r>
          </a:p>
          <a:p>
            <a:r>
              <a:rPr lang="en-IN" sz="1600" b="1" i="1"/>
              <a:t>Pene F. Intensive Care Med. 2005;31:627– 633.</a:t>
            </a:r>
          </a:p>
          <a:p>
            <a:endParaRPr lang="en-IN" sz="1600" b="1" i="1"/>
          </a:p>
          <a:p>
            <a:endParaRPr lang="en-IN" sz="1600" b="1" i="1"/>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IN" b="1" smtClean="0"/>
              <a:t>Central Nervous System</a:t>
            </a:r>
            <a:endParaRPr lang="en-IN" smtClean="0"/>
          </a:p>
        </p:txBody>
      </p:sp>
      <p:sp>
        <p:nvSpPr>
          <p:cNvPr id="44035" name="Content Placeholder 2"/>
          <p:cNvSpPr>
            <a:spLocks noGrp="1"/>
          </p:cNvSpPr>
          <p:nvPr>
            <p:ph idx="1"/>
          </p:nvPr>
        </p:nvSpPr>
        <p:spPr/>
        <p:txBody>
          <a:bodyPr/>
          <a:lstStyle/>
          <a:p>
            <a:pPr eaLnBrk="1" hangingPunct="1"/>
            <a:r>
              <a:rPr lang="en-IN" smtClean="0"/>
              <a:t>Brain injury is the cause of death in 68% of patients after out-of-hospital cardiac arrest and in 23% after in-hospital cardiac arrest.13</a:t>
            </a:r>
          </a:p>
        </p:txBody>
      </p:sp>
      <p:sp>
        <p:nvSpPr>
          <p:cNvPr id="44036" name="Title 1"/>
          <p:cNvSpPr txBox="1">
            <a:spLocks/>
          </p:cNvSpPr>
          <p:nvPr/>
        </p:nvSpPr>
        <p:spPr bwMode="auto">
          <a:xfrm>
            <a:off x="577850" y="5334000"/>
            <a:ext cx="8229600" cy="1143000"/>
          </a:xfrm>
          <a:prstGeom prst="rect">
            <a:avLst/>
          </a:prstGeom>
          <a:noFill/>
          <a:ln w="9525">
            <a:noFill/>
            <a:miter lim="800000"/>
            <a:headEnd/>
            <a:tailEnd/>
          </a:ln>
        </p:spPr>
        <p:txBody>
          <a:bodyPr anchor="ctr"/>
          <a:lstStyle/>
          <a:p>
            <a:pPr algn="ctr"/>
            <a:r>
              <a:rPr lang="en-IN" sz="1600" b="1" i="1"/>
              <a:t>Laver S. Intensive Care Med.</a:t>
            </a:r>
            <a:r>
              <a:rPr lang="en-IN" sz="1600"/>
              <a:t> </a:t>
            </a:r>
            <a:r>
              <a:rPr lang="en-IN" sz="1600" b="1" i="1"/>
              <a:t>2004;30:2126 –2128.</a:t>
            </a:r>
          </a:p>
          <a:p>
            <a:pPr algn="ctr"/>
            <a:endParaRPr lang="en-IN" sz="1600" b="1" i="1"/>
          </a:p>
          <a:p>
            <a:pPr algn="ctr"/>
            <a:endParaRPr lang="en-IN" sz="1600" b="1" i="1"/>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t>EEG</a:t>
            </a:r>
            <a:endParaRPr lang="en-IN" smtClean="0"/>
          </a:p>
        </p:txBody>
      </p:sp>
      <p:sp>
        <p:nvSpPr>
          <p:cNvPr id="45059" name="Content Placeholder 2"/>
          <p:cNvSpPr>
            <a:spLocks noGrp="1"/>
          </p:cNvSpPr>
          <p:nvPr>
            <p:ph idx="1"/>
          </p:nvPr>
        </p:nvSpPr>
        <p:spPr/>
        <p:txBody>
          <a:bodyPr/>
          <a:lstStyle/>
          <a:p>
            <a:pPr eaLnBrk="1" hangingPunct="1"/>
            <a:r>
              <a:rPr lang="en-IN" smtClean="0"/>
              <a:t>An EEG for the diagnosis of seizure should be performed with prompt interpretation as soon as possible and should be monitored frequently or continuously in comatose patients after ROSC (Class I , LOE C).</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t>EEG</a:t>
            </a:r>
            <a:endParaRPr lang="en-IN"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IN" dirty="0"/>
              <a:t>No electrophysiological study reliably predicts outcome </a:t>
            </a:r>
            <a:r>
              <a:rPr lang="en-IN" dirty="0" smtClean="0"/>
              <a:t>in comatose </a:t>
            </a:r>
            <a:r>
              <a:rPr lang="en-IN" dirty="0"/>
              <a:t>patients during the first 24 hours after ROSC</a:t>
            </a:r>
            <a:r>
              <a:rPr lang="en-IN" dirty="0" smtClean="0"/>
              <a:t>.</a:t>
            </a:r>
          </a:p>
          <a:p>
            <a:pPr eaLnBrk="1" fontAlgn="auto" hangingPunct="1">
              <a:spcAft>
                <a:spcPts val="0"/>
              </a:spcAft>
              <a:buFont typeface="Arial" pitchFamily="34" charset="0"/>
              <a:buChar char="•"/>
              <a:defRPr/>
            </a:pPr>
            <a:r>
              <a:rPr lang="en-IN" dirty="0"/>
              <a:t>A</a:t>
            </a:r>
            <a:r>
              <a:rPr lang="en-IN" dirty="0" smtClean="0"/>
              <a:t>n </a:t>
            </a:r>
            <a:r>
              <a:rPr lang="en-IN" dirty="0"/>
              <a:t>EEG pattern showing generalized </a:t>
            </a:r>
            <a:r>
              <a:rPr lang="en-IN" dirty="0" smtClean="0"/>
              <a:t>suppression to </a:t>
            </a:r>
            <a:r>
              <a:rPr lang="en-IN" dirty="0"/>
              <a:t>20 V, burst-suppression pattern associated </a:t>
            </a:r>
            <a:r>
              <a:rPr lang="en-IN" dirty="0" smtClean="0"/>
              <a:t>with generalized </a:t>
            </a:r>
            <a:r>
              <a:rPr lang="en-IN" dirty="0"/>
              <a:t>epileptic activity, or diffuse periodic </a:t>
            </a:r>
            <a:r>
              <a:rPr lang="en-IN" dirty="0" smtClean="0"/>
              <a:t>complexes on </a:t>
            </a:r>
            <a:r>
              <a:rPr lang="en-IN" dirty="0"/>
              <a:t>a flat background is associated with a poor </a:t>
            </a:r>
            <a:r>
              <a:rPr lang="en-IN" dirty="0" smtClean="0"/>
              <a:t>outcome.</a:t>
            </a:r>
            <a:endParaRPr lang="en-IN" dirty="0"/>
          </a:p>
        </p:txBody>
      </p:sp>
      <p:sp>
        <p:nvSpPr>
          <p:cNvPr id="46084" name="Title 1"/>
          <p:cNvSpPr txBox="1">
            <a:spLocks/>
          </p:cNvSpPr>
          <p:nvPr/>
        </p:nvSpPr>
        <p:spPr bwMode="auto">
          <a:xfrm>
            <a:off x="381000" y="6019800"/>
            <a:ext cx="8229600" cy="1143000"/>
          </a:xfrm>
          <a:prstGeom prst="rect">
            <a:avLst/>
          </a:prstGeom>
          <a:noFill/>
          <a:ln w="9525">
            <a:noFill/>
            <a:miter lim="800000"/>
            <a:headEnd/>
            <a:tailEnd/>
          </a:ln>
        </p:spPr>
        <p:txBody>
          <a:bodyPr anchor="ctr"/>
          <a:lstStyle/>
          <a:p>
            <a:r>
              <a:rPr lang="en-IN" sz="1600" b="1" i="1"/>
              <a:t>Wijdicks EF .Report of the Quality Standards Subcommittee of the American Academy of Neurology. Neurology. 2006;67:203–210.</a:t>
            </a:r>
          </a:p>
          <a:p>
            <a:endParaRPr lang="en-IN" sz="1600" b="1" i="1"/>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t>Anticonvulsant therapy</a:t>
            </a:r>
            <a:endParaRPr lang="en-IN" smtClean="0"/>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IN" dirty="0"/>
              <a:t>No studies have </a:t>
            </a:r>
            <a:r>
              <a:rPr lang="en-IN" dirty="0" smtClean="0"/>
              <a:t>addressed whether </a:t>
            </a:r>
            <a:r>
              <a:rPr lang="en-IN" dirty="0"/>
              <a:t>anticonvulsant therapy improves outcome after </a:t>
            </a:r>
            <a:r>
              <a:rPr lang="en-IN" dirty="0" smtClean="0"/>
              <a:t>cardiac arrest</a:t>
            </a:r>
            <a:r>
              <a:rPr lang="en-IN" dirty="0"/>
              <a:t>, and several studies demonstrated that </a:t>
            </a:r>
            <a:r>
              <a:rPr lang="en-IN" dirty="0" smtClean="0"/>
              <a:t>post– cardiac </a:t>
            </a:r>
            <a:r>
              <a:rPr lang="en-IN" dirty="0"/>
              <a:t>arrest seizures were refractory to traditional </a:t>
            </a:r>
            <a:r>
              <a:rPr lang="en-IN" dirty="0" smtClean="0"/>
              <a:t>anticonvulsant agents.</a:t>
            </a:r>
            <a:r>
              <a:rPr lang="en-IN" baseline="30000" dirty="0" smtClean="0"/>
              <a:t>1,2,3</a:t>
            </a:r>
            <a:r>
              <a:rPr lang="en-IN" dirty="0" smtClean="0"/>
              <a:t> </a:t>
            </a:r>
          </a:p>
          <a:p>
            <a:pPr eaLnBrk="1" fontAlgn="auto" hangingPunct="1">
              <a:spcAft>
                <a:spcPts val="0"/>
              </a:spcAft>
              <a:buFont typeface="Arial" pitchFamily="34" charset="0"/>
              <a:buChar char="•"/>
              <a:defRPr/>
            </a:pPr>
            <a:r>
              <a:rPr lang="en-IN" dirty="0" smtClean="0"/>
              <a:t>The </a:t>
            </a:r>
            <a:r>
              <a:rPr lang="en-IN" dirty="0"/>
              <a:t>same </a:t>
            </a:r>
            <a:r>
              <a:rPr lang="en-IN" dirty="0" smtClean="0"/>
              <a:t>anticonvulsant regimens </a:t>
            </a:r>
            <a:r>
              <a:rPr lang="en-IN" dirty="0"/>
              <a:t>for the treatment of seizures used for </a:t>
            </a:r>
            <a:r>
              <a:rPr lang="en-IN" dirty="0" smtClean="0"/>
              <a:t>status </a:t>
            </a:r>
            <a:r>
              <a:rPr lang="en-IN" dirty="0" err="1" smtClean="0"/>
              <a:t>epilepticus</a:t>
            </a:r>
            <a:r>
              <a:rPr lang="en-IN" dirty="0" smtClean="0"/>
              <a:t> </a:t>
            </a:r>
            <a:r>
              <a:rPr lang="en-IN" dirty="0"/>
              <a:t>caused by other </a:t>
            </a:r>
            <a:r>
              <a:rPr lang="en-IN" dirty="0" err="1"/>
              <a:t>etiologies</a:t>
            </a:r>
            <a:r>
              <a:rPr lang="en-IN" dirty="0"/>
              <a:t> may be </a:t>
            </a:r>
            <a:r>
              <a:rPr lang="en-IN" dirty="0" smtClean="0"/>
              <a:t>considered after </a:t>
            </a:r>
            <a:r>
              <a:rPr lang="en-IN" dirty="0"/>
              <a:t>cardiac arrest. (Class </a:t>
            </a:r>
            <a:r>
              <a:rPr lang="en-IN" dirty="0" err="1"/>
              <a:t>IIb</a:t>
            </a:r>
            <a:r>
              <a:rPr lang="en-IN" dirty="0"/>
              <a:t>, LOE C).</a:t>
            </a:r>
          </a:p>
        </p:txBody>
      </p:sp>
      <p:sp>
        <p:nvSpPr>
          <p:cNvPr id="47108" name="Title 1"/>
          <p:cNvSpPr txBox="1">
            <a:spLocks/>
          </p:cNvSpPr>
          <p:nvPr/>
        </p:nvSpPr>
        <p:spPr bwMode="auto">
          <a:xfrm>
            <a:off x="609600" y="5943600"/>
            <a:ext cx="8229600" cy="1143000"/>
          </a:xfrm>
          <a:prstGeom prst="rect">
            <a:avLst/>
          </a:prstGeom>
          <a:noFill/>
          <a:ln w="9525">
            <a:noFill/>
            <a:miter lim="800000"/>
            <a:headEnd/>
            <a:tailEnd/>
          </a:ln>
        </p:spPr>
        <p:txBody>
          <a:bodyPr anchor="ctr"/>
          <a:lstStyle/>
          <a:p>
            <a:r>
              <a:rPr lang="en-IN" sz="1600" b="1" i="1"/>
              <a:t>Krumholz A. Neurology.1988;38:401– 405.</a:t>
            </a:r>
          </a:p>
          <a:p>
            <a:r>
              <a:rPr lang="en-IN" sz="1600" b="1" i="1"/>
              <a:t> Wijdicks EF. Ann Neurol. 1994;35:239–243.</a:t>
            </a:r>
          </a:p>
          <a:p>
            <a:r>
              <a:rPr lang="en-IN" sz="1600" b="1" i="1"/>
              <a:t> Hui AC. Eur Neurol. 2005;54:10 –13.</a:t>
            </a:r>
          </a:p>
          <a:p>
            <a:endParaRPr lang="en-IN" sz="1600" b="1" i="1"/>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257800"/>
            <a:ext cx="8229600" cy="1143000"/>
          </a:xfrm>
        </p:spPr>
        <p:txBody>
          <a:bodyPr rtlCol="0">
            <a:normAutofit fontScale="90000"/>
          </a:bodyPr>
          <a:lstStyle/>
          <a:p>
            <a:pPr algn="l" eaLnBrk="1" fontAlgn="auto" hangingPunct="1">
              <a:spcAft>
                <a:spcPts val="0"/>
              </a:spcAft>
              <a:defRPr/>
            </a:pPr>
            <a:r>
              <a:rPr lang="en-IN" sz="1600" b="1" i="1" dirty="0"/>
              <a:t>Damian MS, </a:t>
            </a:r>
            <a:r>
              <a:rPr lang="en-IN" sz="1600" b="1" i="1" dirty="0" err="1"/>
              <a:t>Ellenberg</a:t>
            </a:r>
            <a:r>
              <a:rPr lang="en-IN" sz="1600" b="1" i="1" dirty="0"/>
              <a:t> D, </a:t>
            </a:r>
            <a:r>
              <a:rPr lang="en-IN" sz="1600" b="1" i="1" dirty="0" err="1"/>
              <a:t>Gildemeister</a:t>
            </a:r>
            <a:r>
              <a:rPr lang="en-IN" sz="1600" b="1" i="1" dirty="0"/>
              <a:t> R, </a:t>
            </a:r>
            <a:r>
              <a:rPr lang="en-IN" sz="1600" b="1" i="1" dirty="0" err="1"/>
              <a:t>Lauermann</a:t>
            </a:r>
            <a:r>
              <a:rPr lang="en-IN" sz="1600" b="1" i="1" dirty="0"/>
              <a:t> J, </a:t>
            </a:r>
            <a:r>
              <a:rPr lang="en-IN" sz="1600" b="1" i="1" dirty="0" err="1"/>
              <a:t>Simonis</a:t>
            </a:r>
            <a:r>
              <a:rPr lang="en-IN" sz="1600" b="1" i="1" dirty="0"/>
              <a:t> G,</a:t>
            </a:r>
            <a:br>
              <a:rPr lang="en-IN" sz="1600" b="1" i="1" dirty="0"/>
            </a:br>
            <a:r>
              <a:rPr lang="en-IN" sz="1600" b="1" i="1" dirty="0" err="1"/>
              <a:t>Sauter</a:t>
            </a:r>
            <a:r>
              <a:rPr lang="en-IN" sz="1600" b="1" i="1" dirty="0"/>
              <a:t> W, </a:t>
            </a:r>
            <a:r>
              <a:rPr lang="en-IN" sz="1600" b="1" i="1" dirty="0" err="1"/>
              <a:t>Georgi</a:t>
            </a:r>
            <a:r>
              <a:rPr lang="en-IN" sz="1600" b="1" i="1" dirty="0"/>
              <a:t> C. Coenzyme Q10 combined with mild hypothermia</a:t>
            </a:r>
            <a:br>
              <a:rPr lang="en-IN" sz="1600" b="1" i="1" dirty="0"/>
            </a:br>
            <a:r>
              <a:rPr lang="en-IN" sz="1600" b="1" i="1" dirty="0"/>
              <a:t>after cardiac arrest: a preliminary study. Circulation. 2004;110:</a:t>
            </a:r>
            <a:br>
              <a:rPr lang="en-IN" sz="1600" b="1" i="1" dirty="0"/>
            </a:br>
            <a:r>
              <a:rPr lang="en-IN" sz="1600" b="1" i="1" dirty="0"/>
              <a:t>3011–3016.</a:t>
            </a:r>
            <a:br>
              <a:rPr lang="en-IN" sz="1600" b="1" i="1" dirty="0"/>
            </a:br>
            <a:endParaRPr lang="en-IN" sz="1600" b="1" i="1" dirty="0"/>
          </a:p>
        </p:txBody>
      </p:sp>
      <p:sp>
        <p:nvSpPr>
          <p:cNvPr id="3" name="Content Placeholder 2"/>
          <p:cNvSpPr>
            <a:spLocks noGrp="1"/>
          </p:cNvSpPr>
          <p:nvPr>
            <p:ph idx="1"/>
          </p:nvPr>
        </p:nvSpPr>
        <p:spPr>
          <a:xfrm>
            <a:off x="381000" y="152400"/>
            <a:ext cx="8229600" cy="4525963"/>
          </a:xfrm>
        </p:spPr>
        <p:txBody>
          <a:bodyPr rtlCol="0">
            <a:normAutofit fontScale="92500"/>
          </a:bodyPr>
          <a:lstStyle/>
          <a:p>
            <a:pPr eaLnBrk="1" fontAlgn="auto" hangingPunct="1">
              <a:spcAft>
                <a:spcPts val="0"/>
              </a:spcAft>
              <a:buFont typeface="Arial" pitchFamily="34" charset="0"/>
              <a:buChar char="•"/>
              <a:defRPr/>
            </a:pPr>
            <a:r>
              <a:rPr lang="en-IN" dirty="0" smtClean="0"/>
              <a:t>Thiopental</a:t>
            </a:r>
            <a:r>
              <a:rPr lang="en-IN" dirty="0"/>
              <a:t>, glucocorticoids, </a:t>
            </a:r>
            <a:r>
              <a:rPr lang="en-IN" dirty="0" err="1"/>
              <a:t>nimodipine</a:t>
            </a:r>
            <a:r>
              <a:rPr lang="en-IN" dirty="0"/>
              <a:t>, </a:t>
            </a:r>
            <a:r>
              <a:rPr lang="en-IN" dirty="0" err="1"/>
              <a:t>lidoflazine</a:t>
            </a:r>
            <a:r>
              <a:rPr lang="en-IN" dirty="0"/>
              <a:t>, </a:t>
            </a:r>
            <a:r>
              <a:rPr lang="en-IN" dirty="0" smtClean="0"/>
              <a:t>diazepam, and </a:t>
            </a:r>
            <a:r>
              <a:rPr lang="en-IN" dirty="0"/>
              <a:t>magnesium </a:t>
            </a:r>
            <a:r>
              <a:rPr lang="en-IN" dirty="0" err="1" smtClean="0"/>
              <a:t>sulfate</a:t>
            </a:r>
            <a:r>
              <a:rPr lang="en-IN" dirty="0" smtClean="0"/>
              <a:t>- No </a:t>
            </a:r>
            <a:r>
              <a:rPr lang="en-IN" dirty="0" err="1" smtClean="0"/>
              <a:t>neuroprotection</a:t>
            </a:r>
            <a:r>
              <a:rPr lang="en-IN" dirty="0" smtClean="0"/>
              <a:t> (</a:t>
            </a:r>
            <a:r>
              <a:rPr lang="en-IN" dirty="0" err="1" smtClean="0"/>
              <a:t>witout</a:t>
            </a:r>
            <a:r>
              <a:rPr lang="en-IN" dirty="0" smtClean="0"/>
              <a:t> hypothermia) </a:t>
            </a:r>
            <a:r>
              <a:rPr lang="en-IN" baseline="30000" dirty="0" smtClean="0"/>
              <a:t>1</a:t>
            </a:r>
          </a:p>
          <a:p>
            <a:pPr eaLnBrk="1" fontAlgn="auto" hangingPunct="1">
              <a:spcAft>
                <a:spcPts val="0"/>
              </a:spcAft>
              <a:buFont typeface="Arial" pitchFamily="34" charset="0"/>
              <a:buChar char="•"/>
              <a:defRPr/>
            </a:pPr>
            <a:r>
              <a:rPr lang="en-IN" dirty="0" smtClean="0"/>
              <a:t>One </a:t>
            </a:r>
            <a:r>
              <a:rPr lang="en-IN" dirty="0"/>
              <a:t>trial using </a:t>
            </a:r>
            <a:r>
              <a:rPr lang="en-IN" dirty="0" smtClean="0"/>
              <a:t>coenzyme Q10 </a:t>
            </a:r>
            <a:r>
              <a:rPr lang="en-IN" dirty="0"/>
              <a:t>in patients receiving hypothermia failed to show </a:t>
            </a:r>
            <a:r>
              <a:rPr lang="en-IN" dirty="0" smtClean="0"/>
              <a:t>improved survival </a:t>
            </a:r>
            <a:r>
              <a:rPr lang="en-IN" dirty="0"/>
              <a:t>with good neurological </a:t>
            </a:r>
            <a:r>
              <a:rPr lang="en-IN" dirty="0" smtClean="0"/>
              <a:t>outcome.</a:t>
            </a:r>
            <a:r>
              <a:rPr lang="en-IN" baseline="30000" dirty="0"/>
              <a:t>2</a:t>
            </a:r>
            <a:endParaRPr lang="en-IN" baseline="30000" dirty="0" smtClean="0"/>
          </a:p>
          <a:p>
            <a:pPr eaLnBrk="1" fontAlgn="auto" hangingPunct="1">
              <a:spcAft>
                <a:spcPts val="0"/>
              </a:spcAft>
              <a:buFont typeface="Arial" pitchFamily="34" charset="0"/>
              <a:buChar char="•"/>
              <a:defRPr/>
            </a:pPr>
            <a:r>
              <a:rPr lang="en-IN" dirty="0" smtClean="0"/>
              <a:t>The</a:t>
            </a:r>
            <a:r>
              <a:rPr lang="en-IN" dirty="0"/>
              <a:t> </a:t>
            </a:r>
            <a:r>
              <a:rPr lang="en-IN" dirty="0" smtClean="0"/>
              <a:t>routine </a:t>
            </a:r>
            <a:r>
              <a:rPr lang="en-IN" dirty="0"/>
              <a:t>use of coenzyme Q10 in patients treated with </a:t>
            </a:r>
            <a:r>
              <a:rPr lang="en-IN" dirty="0" smtClean="0"/>
              <a:t>hypothermia is </a:t>
            </a:r>
            <a:r>
              <a:rPr lang="en-IN" dirty="0"/>
              <a:t>uncertain (Class </a:t>
            </a:r>
            <a:r>
              <a:rPr lang="en-IN" dirty="0" err="1"/>
              <a:t>IIb</a:t>
            </a:r>
            <a:r>
              <a:rPr lang="en-IN" dirty="0"/>
              <a:t>, LOE B).</a:t>
            </a:r>
          </a:p>
        </p:txBody>
      </p:sp>
      <p:sp>
        <p:nvSpPr>
          <p:cNvPr id="4" name="Footer Placeholder 3"/>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IN" b="1" dirty="0"/>
              <a:t>Prognostication of Neurological Outcome in</a:t>
            </a:r>
            <a:br>
              <a:rPr lang="en-IN" b="1" dirty="0"/>
            </a:br>
            <a:r>
              <a:rPr lang="en-IN" b="1" dirty="0"/>
              <a:t>Comatose Cardiac Arrest Survivors</a:t>
            </a:r>
            <a:endParaRPr lang="en-IN" dirty="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IN" dirty="0"/>
              <a:t>Early </a:t>
            </a:r>
            <a:r>
              <a:rPr lang="en-IN" dirty="0" smtClean="0"/>
              <a:t>prognostication of </a:t>
            </a:r>
            <a:r>
              <a:rPr lang="en-IN" dirty="0"/>
              <a:t>neurological outcome is an essential component of </a:t>
            </a:r>
          </a:p>
          <a:p>
            <a:pPr marL="0" indent="0" eaLnBrk="1" fontAlgn="auto" hangingPunct="1">
              <a:spcAft>
                <a:spcPts val="0"/>
              </a:spcAft>
              <a:buFont typeface="Arial" pitchFamily="34" charset="0"/>
              <a:buNone/>
              <a:defRPr/>
            </a:pPr>
            <a:r>
              <a:rPr lang="en-IN" dirty="0" smtClean="0"/>
              <a:t>    </a:t>
            </a:r>
            <a:r>
              <a:rPr lang="en-IN" b="1" i="1" dirty="0" smtClean="0"/>
              <a:t>post–cardiac </a:t>
            </a:r>
            <a:r>
              <a:rPr lang="en-IN" b="1" i="1" dirty="0"/>
              <a:t>arrest care</a:t>
            </a:r>
            <a:r>
              <a:rPr lang="en-IN" dirty="0"/>
              <a:t>.</a:t>
            </a:r>
          </a:p>
        </p:txBody>
      </p:sp>
      <p:sp>
        <p:nvSpPr>
          <p:cNvPr id="4" name="Footer Placeholder 3"/>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endParaRPr lang="en-IN" smtClean="0"/>
          </a:p>
        </p:txBody>
      </p:sp>
      <p:sp>
        <p:nvSpPr>
          <p:cNvPr id="50179" name="Content Placeholder 2"/>
          <p:cNvSpPr>
            <a:spLocks noGrp="1"/>
          </p:cNvSpPr>
          <p:nvPr>
            <p:ph idx="1"/>
          </p:nvPr>
        </p:nvSpPr>
        <p:spPr/>
        <p:txBody>
          <a:bodyPr/>
          <a:lstStyle/>
          <a:p>
            <a:pPr eaLnBrk="1" hangingPunct="1"/>
            <a:r>
              <a:rPr lang="en-IN" smtClean="0"/>
              <a:t>After 24 hours somatosensor evokedpotentials (SSEPs) and select physical examination findings at specific time points after ROSC in the absence of </a:t>
            </a:r>
            <a:r>
              <a:rPr lang="en-IN" b="1" smtClean="0"/>
              <a:t>confounders </a:t>
            </a:r>
            <a:r>
              <a:rPr lang="en-IN" smtClean="0"/>
              <a:t>(</a:t>
            </a:r>
            <a:r>
              <a:rPr lang="en-IN" i="1" smtClean="0"/>
              <a:t>such as hypotension, seizures, sedatives, or neuromuscular blockers</a:t>
            </a:r>
            <a:r>
              <a:rPr lang="en-IN" smtClean="0"/>
              <a:t>) are the most reliable early predictors of poor outcome in patients </a:t>
            </a:r>
            <a:r>
              <a:rPr lang="en-IN" b="1" smtClean="0"/>
              <a:t>not undergoing therapeutic hypothermia</a:t>
            </a:r>
            <a:r>
              <a:rPr lang="en-IN" smtClean="0"/>
              <a:t>.</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a:t>Measures of Prognosis</a:t>
            </a:r>
            <a:br>
              <a:rPr lang="en-US" b="1" dirty="0"/>
            </a:br>
            <a:endParaRPr lang="en-US" dirty="0"/>
          </a:p>
        </p:txBody>
      </p:sp>
      <p:sp>
        <p:nvSpPr>
          <p:cNvPr id="51203" name="Content Placeholder 2"/>
          <p:cNvSpPr>
            <a:spLocks noGrp="1"/>
          </p:cNvSpPr>
          <p:nvPr>
            <p:ph idx="1"/>
          </p:nvPr>
        </p:nvSpPr>
        <p:spPr/>
        <p:txBody>
          <a:bodyPr/>
          <a:lstStyle/>
          <a:p>
            <a:r>
              <a:rPr lang="en-US" i="1" smtClean="0"/>
              <a:t>Clinical Signs</a:t>
            </a:r>
          </a:p>
          <a:p>
            <a:r>
              <a:rPr lang="en-IN" i="1" smtClean="0"/>
              <a:t>Electrophysiological Signs</a:t>
            </a:r>
          </a:p>
          <a:p>
            <a:r>
              <a:rPr lang="en-US" i="1" smtClean="0"/>
              <a:t>Neuroimaging and Other Imaging</a:t>
            </a:r>
          </a:p>
          <a:p>
            <a:r>
              <a:rPr lang="en-US" i="1" smtClean="0"/>
              <a:t>Biochemical Signs</a:t>
            </a:r>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28600"/>
            <a:ext cx="8229600" cy="1143000"/>
          </a:xfrm>
        </p:spPr>
        <p:txBody>
          <a:bodyPr/>
          <a:lstStyle/>
          <a:p>
            <a:pPr eaLnBrk="1" hangingPunct="1"/>
            <a:r>
              <a:rPr lang="en-US" b="1" smtClean="0"/>
              <a:t>Factors before Cardiac Arrest</a:t>
            </a:r>
          </a:p>
        </p:txBody>
      </p:sp>
      <p:sp>
        <p:nvSpPr>
          <p:cNvPr id="6147" name="Content Placeholder 2"/>
          <p:cNvSpPr>
            <a:spLocks noGrp="1"/>
          </p:cNvSpPr>
          <p:nvPr>
            <p:ph idx="1"/>
          </p:nvPr>
        </p:nvSpPr>
        <p:spPr/>
        <p:txBody>
          <a:bodyPr/>
          <a:lstStyle/>
          <a:p>
            <a:pPr eaLnBrk="1" hangingPunct="1"/>
            <a:r>
              <a:rPr lang="en-US" smtClean="0"/>
              <a:t>Age</a:t>
            </a:r>
          </a:p>
          <a:p>
            <a:pPr eaLnBrk="1" hangingPunct="1"/>
            <a:r>
              <a:rPr lang="en-US" smtClean="0"/>
              <a:t>Ethnicity</a:t>
            </a:r>
          </a:p>
          <a:p>
            <a:pPr eaLnBrk="1" hangingPunct="1"/>
            <a:r>
              <a:rPr lang="en-US" smtClean="0"/>
              <a:t>Underlying dissease-Diabetes, cancer, infection, kidney disease and stroke</a:t>
            </a:r>
          </a:p>
          <a:p>
            <a:pPr eaLnBrk="1" hangingPunct="1"/>
            <a:endParaRPr lang="en-US"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endParaRPr lang="en-IN" smtClean="0"/>
          </a:p>
        </p:txBody>
      </p:sp>
      <p:sp>
        <p:nvSpPr>
          <p:cNvPr id="52227" name="Content Placeholder 2"/>
          <p:cNvSpPr>
            <a:spLocks noGrp="1"/>
          </p:cNvSpPr>
          <p:nvPr>
            <p:ph idx="1"/>
          </p:nvPr>
        </p:nvSpPr>
        <p:spPr/>
        <p:txBody>
          <a:bodyPr/>
          <a:lstStyle/>
          <a:p>
            <a:pPr marL="0" indent="0">
              <a:buFont typeface="Arial" charset="0"/>
              <a:buNone/>
            </a:pPr>
            <a:r>
              <a:rPr lang="en-US" sz="6000" b="1" smtClean="0"/>
              <a:t>            Clinical Signs</a:t>
            </a:r>
            <a:endParaRPr lang="en-IN" sz="6000" b="1"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Pupillary Reaction</a:t>
            </a:r>
          </a:p>
        </p:txBody>
      </p:sp>
      <p:sp>
        <p:nvSpPr>
          <p:cNvPr id="53251" name="Content Placeholder 2"/>
          <p:cNvSpPr>
            <a:spLocks noGrp="1"/>
          </p:cNvSpPr>
          <p:nvPr>
            <p:ph idx="1"/>
          </p:nvPr>
        </p:nvSpPr>
        <p:spPr/>
        <p:txBody>
          <a:bodyPr/>
          <a:lstStyle/>
          <a:p>
            <a:r>
              <a:rPr lang="en-US" smtClean="0"/>
              <a:t>Absence of a pupillary reaction to light suggests a poor prognosis but has unclear specificity (early after a cardiac arrest)</a:t>
            </a:r>
          </a:p>
        </p:txBody>
      </p:sp>
      <p:sp>
        <p:nvSpPr>
          <p:cNvPr id="53252" name="Rectangle 3"/>
          <p:cNvSpPr>
            <a:spLocks noChangeArrowheads="1"/>
          </p:cNvSpPr>
          <p:nvPr/>
        </p:nvSpPr>
        <p:spPr bwMode="auto">
          <a:xfrm>
            <a:off x="5257800" y="6096000"/>
            <a:ext cx="3411538" cy="369888"/>
          </a:xfrm>
          <a:prstGeom prst="rect">
            <a:avLst/>
          </a:prstGeom>
          <a:noFill/>
          <a:ln w="9525">
            <a:noFill/>
            <a:miter lim="800000"/>
            <a:headEnd/>
            <a:tailEnd/>
          </a:ln>
        </p:spPr>
        <p:txBody>
          <a:bodyPr wrap="none">
            <a:spAutoFit/>
          </a:bodyPr>
          <a:lstStyle/>
          <a:p>
            <a:r>
              <a:rPr lang="en-US" i="1"/>
              <a:t>Berek K et al.Stroke 1995;26:543-9</a:t>
            </a:r>
            <a:endParaRPr lang="en-US"/>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endParaRPr lang="en-US" smtClean="0"/>
          </a:p>
        </p:txBody>
      </p:sp>
      <p:sp>
        <p:nvSpPr>
          <p:cNvPr id="4" name="Rectangle 3"/>
          <p:cNvSpPr/>
          <p:nvPr/>
        </p:nvSpPr>
        <p:spPr>
          <a:xfrm>
            <a:off x="1447800" y="1676400"/>
            <a:ext cx="1447800" cy="6096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On admission</a:t>
            </a:r>
          </a:p>
        </p:txBody>
      </p:sp>
      <p:sp>
        <p:nvSpPr>
          <p:cNvPr id="7" name="Rectangle 6"/>
          <p:cNvSpPr/>
          <p:nvPr/>
        </p:nvSpPr>
        <p:spPr>
          <a:xfrm>
            <a:off x="3276600" y="1524000"/>
            <a:ext cx="2362200" cy="9144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152 absent </a:t>
            </a:r>
            <a:r>
              <a:rPr lang="en-US" dirty="0" err="1">
                <a:solidFill>
                  <a:schemeClr val="tx1"/>
                </a:solidFill>
              </a:rPr>
              <a:t>pupillary</a:t>
            </a:r>
            <a:r>
              <a:rPr lang="en-US" dirty="0">
                <a:solidFill>
                  <a:schemeClr val="tx1"/>
                </a:solidFill>
              </a:rPr>
              <a:t> response</a:t>
            </a:r>
          </a:p>
        </p:txBody>
      </p:sp>
      <p:sp>
        <p:nvSpPr>
          <p:cNvPr id="8" name="Rectangle 7"/>
          <p:cNvSpPr/>
          <p:nvPr/>
        </p:nvSpPr>
        <p:spPr>
          <a:xfrm>
            <a:off x="7467600" y="1981200"/>
            <a:ext cx="1295400" cy="6096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0 to 31%</a:t>
            </a:r>
          </a:p>
        </p:txBody>
      </p:sp>
      <p:sp>
        <p:nvSpPr>
          <p:cNvPr id="9" name="Rectangle 8"/>
          <p:cNvSpPr/>
          <p:nvPr/>
        </p:nvSpPr>
        <p:spPr>
          <a:xfrm>
            <a:off x="5257800" y="3124200"/>
            <a:ext cx="2057400" cy="6096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False positive result</a:t>
            </a:r>
          </a:p>
        </p:txBody>
      </p:sp>
      <p:sp>
        <p:nvSpPr>
          <p:cNvPr id="10" name="Rectangle 9"/>
          <p:cNvSpPr/>
          <p:nvPr/>
        </p:nvSpPr>
        <p:spPr>
          <a:xfrm>
            <a:off x="0" y="3048000"/>
            <a:ext cx="990600" cy="6096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491 pts</a:t>
            </a:r>
          </a:p>
        </p:txBody>
      </p:sp>
      <p:sp>
        <p:nvSpPr>
          <p:cNvPr id="11" name="Rectangle 10"/>
          <p:cNvSpPr/>
          <p:nvPr/>
        </p:nvSpPr>
        <p:spPr>
          <a:xfrm>
            <a:off x="1524000" y="4572000"/>
            <a:ext cx="1447800" cy="6096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On 3</a:t>
            </a:r>
            <a:r>
              <a:rPr lang="en-US" baseline="30000" dirty="0">
                <a:solidFill>
                  <a:schemeClr val="tx1"/>
                </a:solidFill>
              </a:rPr>
              <a:t>rd</a:t>
            </a:r>
            <a:r>
              <a:rPr lang="en-US" dirty="0">
                <a:solidFill>
                  <a:schemeClr val="tx1"/>
                </a:solidFill>
              </a:rPr>
              <a:t> day</a:t>
            </a:r>
          </a:p>
        </p:txBody>
      </p:sp>
      <p:sp>
        <p:nvSpPr>
          <p:cNvPr id="12" name="Rectangle 11"/>
          <p:cNvSpPr/>
          <p:nvPr/>
        </p:nvSpPr>
        <p:spPr>
          <a:xfrm>
            <a:off x="7543800" y="4267200"/>
            <a:ext cx="1295400" cy="6096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0 %</a:t>
            </a:r>
          </a:p>
        </p:txBody>
      </p:sp>
      <p:sp>
        <p:nvSpPr>
          <p:cNvPr id="13" name="Rectangle 12"/>
          <p:cNvSpPr/>
          <p:nvPr/>
        </p:nvSpPr>
        <p:spPr>
          <a:xfrm>
            <a:off x="3429000" y="4419600"/>
            <a:ext cx="2362200" cy="9144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108 absent </a:t>
            </a:r>
            <a:r>
              <a:rPr lang="en-US" dirty="0" err="1">
                <a:solidFill>
                  <a:schemeClr val="tx1"/>
                </a:solidFill>
              </a:rPr>
              <a:t>pupillary</a:t>
            </a:r>
            <a:r>
              <a:rPr lang="en-US" dirty="0">
                <a:solidFill>
                  <a:schemeClr val="tx1"/>
                </a:solidFill>
              </a:rPr>
              <a:t> response</a:t>
            </a:r>
          </a:p>
        </p:txBody>
      </p:sp>
      <p:cxnSp>
        <p:nvCxnSpPr>
          <p:cNvPr id="15" name="Straight Arrow Connector 14"/>
          <p:cNvCxnSpPr>
            <a:endCxn id="7" idx="1"/>
          </p:cNvCxnSpPr>
          <p:nvPr/>
        </p:nvCxnSpPr>
        <p:spPr>
          <a:xfrm>
            <a:off x="2895600" y="1981200"/>
            <a:ext cx="3810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048000" y="4876800"/>
            <a:ext cx="3810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7124700" y="2781300"/>
            <a:ext cx="533400" cy="1524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4648200" y="3733800"/>
            <a:ext cx="609600"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95800" y="2514600"/>
            <a:ext cx="762000"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7162800" y="3886200"/>
            <a:ext cx="533400" cy="22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876300" y="2476500"/>
            <a:ext cx="685800" cy="457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800100" y="3848100"/>
            <a:ext cx="914400" cy="5334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291" name="Rectangle 30"/>
          <p:cNvSpPr>
            <a:spLocks noChangeArrowheads="1"/>
          </p:cNvSpPr>
          <p:nvPr/>
        </p:nvSpPr>
        <p:spPr bwMode="auto">
          <a:xfrm>
            <a:off x="5410200" y="6172200"/>
            <a:ext cx="3411538" cy="369888"/>
          </a:xfrm>
          <a:prstGeom prst="rect">
            <a:avLst/>
          </a:prstGeom>
          <a:noFill/>
          <a:ln w="9525">
            <a:noFill/>
            <a:miter lim="800000"/>
            <a:headEnd/>
            <a:tailEnd/>
          </a:ln>
        </p:spPr>
        <p:txBody>
          <a:bodyPr wrap="none">
            <a:spAutoFit/>
          </a:bodyPr>
          <a:lstStyle/>
          <a:p>
            <a:r>
              <a:rPr lang="en-US" i="1"/>
              <a:t>Berek K et al.Stroke 1995;26:543-9</a:t>
            </a:r>
            <a:endParaRPr lang="en-US"/>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Response to noxious stimulus</a:t>
            </a:r>
          </a:p>
        </p:txBody>
      </p:sp>
      <p:sp>
        <p:nvSpPr>
          <p:cNvPr id="55299" name="Content Placeholder 2"/>
          <p:cNvSpPr>
            <a:spLocks noGrp="1"/>
          </p:cNvSpPr>
          <p:nvPr>
            <p:ph idx="1"/>
          </p:nvPr>
        </p:nvSpPr>
        <p:spPr/>
        <p:txBody>
          <a:bodyPr/>
          <a:lstStyle/>
          <a:p>
            <a:r>
              <a:rPr lang="en-US" smtClean="0"/>
              <a:t>Multicenter study</a:t>
            </a:r>
          </a:p>
          <a:p>
            <a:r>
              <a:rPr lang="en-US" smtClean="0"/>
              <a:t>400 patients with cardiac arrest</a:t>
            </a:r>
          </a:p>
          <a:p>
            <a:r>
              <a:rPr lang="en-US" smtClean="0"/>
              <a:t>Noxious stimuli that was no better than extensor posturing (i.e., a decerebrate response or no response)</a:t>
            </a:r>
          </a:p>
          <a:p>
            <a:r>
              <a:rPr lang="en-US" smtClean="0"/>
              <a:t>No false positives for a poor outcome at 72 hrs.</a:t>
            </a:r>
          </a:p>
          <a:p>
            <a:r>
              <a:rPr lang="en-US" smtClean="0"/>
              <a:t>Didn’t include pt. treated with hypothermia.</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Corneal Reflex</a:t>
            </a:r>
          </a:p>
        </p:txBody>
      </p:sp>
      <p:sp>
        <p:nvSpPr>
          <p:cNvPr id="56323" name="Content Placeholder 2"/>
          <p:cNvSpPr>
            <a:spLocks noGrp="1"/>
          </p:cNvSpPr>
          <p:nvPr>
            <p:ph idx="1"/>
          </p:nvPr>
        </p:nvSpPr>
        <p:spPr/>
        <p:txBody>
          <a:bodyPr/>
          <a:lstStyle/>
          <a:p>
            <a:r>
              <a:rPr lang="en-US" smtClean="0"/>
              <a:t>In two prospective studies, the absence of a corneal reflex at 72 hours was associated with no false positives for a poor outcome (95% CI, 0 to 14 in one study and 0 to 41 in the other); this response was observed in approximately 13% of the patients.</a:t>
            </a:r>
          </a:p>
        </p:txBody>
      </p:sp>
      <p:sp>
        <p:nvSpPr>
          <p:cNvPr id="4" name="Rectangle 3"/>
          <p:cNvSpPr/>
          <p:nvPr/>
        </p:nvSpPr>
        <p:spPr>
          <a:xfrm>
            <a:off x="1066800" y="5181600"/>
            <a:ext cx="746760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a:p>
            <a:pPr fontAlgn="auto">
              <a:spcBef>
                <a:spcPts val="0"/>
              </a:spcBef>
              <a:spcAft>
                <a:spcPts val="0"/>
              </a:spcAft>
              <a:defRPr/>
            </a:pPr>
            <a:r>
              <a:rPr lang="en-US" sz="1200" dirty="0">
                <a:solidFill>
                  <a:schemeClr val="tx1"/>
                </a:solidFill>
              </a:rPr>
              <a:t>Levy DE et al. JAMA 1985;253:1420-6.</a:t>
            </a:r>
          </a:p>
          <a:p>
            <a:pPr fontAlgn="auto">
              <a:spcBef>
                <a:spcPts val="0"/>
              </a:spcBef>
              <a:spcAft>
                <a:spcPts val="0"/>
              </a:spcAft>
              <a:defRPr/>
            </a:pPr>
            <a:r>
              <a:rPr lang="en-US" sz="1200" dirty="0" err="1">
                <a:solidFill>
                  <a:schemeClr val="tx1"/>
                </a:solidFill>
              </a:rPr>
              <a:t>Zandbergen</a:t>
            </a:r>
            <a:r>
              <a:rPr lang="en-US" sz="1200" dirty="0">
                <a:solidFill>
                  <a:schemeClr val="tx1"/>
                </a:solidFill>
              </a:rPr>
              <a:t> </a:t>
            </a:r>
            <a:r>
              <a:rPr lang="en-US" sz="1200" dirty="0" err="1">
                <a:solidFill>
                  <a:schemeClr val="tx1"/>
                </a:solidFill>
              </a:rPr>
              <a:t>EGet</a:t>
            </a:r>
            <a:r>
              <a:rPr lang="en-US" sz="1200" dirty="0">
                <a:solidFill>
                  <a:schemeClr val="tx1"/>
                </a:solidFill>
              </a:rPr>
              <a:t> al. Neurology 2006;66:62-8.</a:t>
            </a:r>
          </a:p>
          <a:p>
            <a:pPr algn="ctr" fontAlgn="auto">
              <a:spcBef>
                <a:spcPts val="0"/>
              </a:spcBef>
              <a:spcAft>
                <a:spcPts val="0"/>
              </a:spcAft>
              <a:defRPr/>
            </a:pPr>
            <a:endParaRPr lang="en-US" dirty="0">
              <a:solidFill>
                <a:schemeClr val="tx1"/>
              </a:solidFill>
            </a:endParaRP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Vestibulo-occular reflex</a:t>
            </a:r>
          </a:p>
        </p:txBody>
      </p:sp>
      <p:sp>
        <p:nvSpPr>
          <p:cNvPr id="57347" name="Content Placeholder 2"/>
          <p:cNvSpPr>
            <a:spLocks noGrp="1"/>
          </p:cNvSpPr>
          <p:nvPr>
            <p:ph idx="1"/>
          </p:nvPr>
        </p:nvSpPr>
        <p:spPr/>
        <p:txBody>
          <a:bodyPr/>
          <a:lstStyle/>
          <a:p>
            <a:r>
              <a:rPr lang="en-US" smtClean="0"/>
              <a:t>In one study, this response was absent in about 43% of patients, with no false positives for a poor outcome (95% CI, 0 to 41).</a:t>
            </a:r>
          </a:p>
          <a:p>
            <a:r>
              <a:rPr lang="en-US" smtClean="0"/>
              <a:t> Caloric response can be blunted by sedative &amp; narcotics.</a:t>
            </a:r>
          </a:p>
        </p:txBody>
      </p:sp>
      <p:sp>
        <p:nvSpPr>
          <p:cNvPr id="57348" name="Rectangle 3"/>
          <p:cNvSpPr>
            <a:spLocks noChangeArrowheads="1"/>
          </p:cNvSpPr>
          <p:nvPr/>
        </p:nvSpPr>
        <p:spPr bwMode="auto">
          <a:xfrm>
            <a:off x="2133600" y="4648200"/>
            <a:ext cx="5943600" cy="646113"/>
          </a:xfrm>
          <a:prstGeom prst="rect">
            <a:avLst/>
          </a:prstGeom>
          <a:noFill/>
          <a:ln w="9525">
            <a:noFill/>
            <a:miter lim="800000"/>
            <a:headEnd/>
            <a:tailEnd/>
          </a:ln>
        </p:spPr>
        <p:txBody>
          <a:bodyPr>
            <a:spAutoFit/>
          </a:bodyPr>
          <a:lstStyle/>
          <a:p>
            <a:r>
              <a:rPr lang="en-US"/>
              <a:t>Zandbergen EG et al. Neurology 2006;66:62-8.</a:t>
            </a:r>
          </a:p>
          <a:p>
            <a:r>
              <a:rPr lang="en-US"/>
              <a:t>Morrow SA et al.  Neurocrit Care 2007;6:45-8.</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Myoclonic status epilepticus</a:t>
            </a:r>
          </a:p>
        </p:txBody>
      </p:sp>
      <p:sp>
        <p:nvSpPr>
          <p:cNvPr id="58371" name="Content Placeholder 2"/>
          <p:cNvSpPr>
            <a:spLocks noGrp="1"/>
          </p:cNvSpPr>
          <p:nvPr>
            <p:ph idx="1"/>
          </p:nvPr>
        </p:nvSpPr>
        <p:spPr/>
        <p:txBody>
          <a:bodyPr/>
          <a:lstStyle/>
          <a:p>
            <a:r>
              <a:rPr lang="en-US" smtClean="0"/>
              <a:t>Prospective study</a:t>
            </a:r>
          </a:p>
          <a:p>
            <a:r>
              <a:rPr lang="en-US" smtClean="0"/>
              <a:t>407 patients with myoclonic</a:t>
            </a:r>
          </a:p>
          <a:p>
            <a:r>
              <a:rPr lang="en-US" smtClean="0"/>
              <a:t>Status epilepticus at 24 hours after arrest– poor outcome (no false positives (95% CI, 0 to 14).</a:t>
            </a:r>
          </a:p>
        </p:txBody>
      </p:sp>
      <p:sp>
        <p:nvSpPr>
          <p:cNvPr id="58372" name="Rectangle 3"/>
          <p:cNvSpPr>
            <a:spLocks noChangeArrowheads="1"/>
          </p:cNvSpPr>
          <p:nvPr/>
        </p:nvSpPr>
        <p:spPr bwMode="auto">
          <a:xfrm>
            <a:off x="3733800" y="5638800"/>
            <a:ext cx="4514850" cy="369888"/>
          </a:xfrm>
          <a:prstGeom prst="rect">
            <a:avLst/>
          </a:prstGeom>
          <a:noFill/>
          <a:ln w="9525">
            <a:noFill/>
            <a:miter lim="800000"/>
            <a:headEnd/>
            <a:tailEnd/>
          </a:ln>
        </p:spPr>
        <p:txBody>
          <a:bodyPr wrap="none">
            <a:spAutoFit/>
          </a:bodyPr>
          <a:lstStyle/>
          <a:p>
            <a:r>
              <a:rPr lang="en-US"/>
              <a:t>Zandbergen EG et al. Neurology 2006;66:62-8.</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endParaRPr lang="en-IN" smtClean="0"/>
          </a:p>
        </p:txBody>
      </p:sp>
      <p:sp>
        <p:nvSpPr>
          <p:cNvPr id="59395" name="Content Placeholder 2"/>
          <p:cNvSpPr>
            <a:spLocks noGrp="1"/>
          </p:cNvSpPr>
          <p:nvPr>
            <p:ph idx="1"/>
          </p:nvPr>
        </p:nvSpPr>
        <p:spPr/>
        <p:txBody>
          <a:bodyPr/>
          <a:lstStyle/>
          <a:p>
            <a:pPr marL="0" indent="0">
              <a:buFont typeface="Arial" charset="0"/>
              <a:buNone/>
            </a:pPr>
            <a:r>
              <a:rPr lang="en-US" sz="6000" b="1" smtClean="0"/>
              <a:t>Electrophysiological tests</a:t>
            </a:r>
            <a:endParaRPr lang="en-IN" sz="6000" b="1"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914400" y="5334000"/>
            <a:ext cx="8229600" cy="1143000"/>
          </a:xfrm>
        </p:spPr>
        <p:txBody>
          <a:bodyPr/>
          <a:lstStyle/>
          <a:p>
            <a:pPr algn="l" eaLnBrk="1" hangingPunct="1"/>
            <a:r>
              <a:rPr lang="en-IN" sz="1600" b="1" i="1" smtClean="0"/>
              <a:t>Wijdicks EF.Report of the Quality Standards Subcommittee of the American Academy of Neurology. Neurology. 2006;67:203–210.</a:t>
            </a:r>
            <a:br>
              <a:rPr lang="en-IN" sz="1600" b="1" i="1" smtClean="0"/>
            </a:br>
            <a:r>
              <a:rPr lang="nn-NO" sz="1600" b="1" i="1" smtClean="0"/>
              <a:t>Zandbergen EG. Lancet. 1998;352(9143):1808 –1812.</a:t>
            </a:r>
            <a:r>
              <a:rPr lang="en-IN" sz="1600" smtClean="0"/>
              <a:t/>
            </a:r>
            <a:br>
              <a:rPr lang="en-IN" sz="1600" smtClean="0"/>
            </a:br>
            <a:endParaRPr lang="en-IN" sz="1600" smtClean="0"/>
          </a:p>
        </p:txBody>
      </p:sp>
      <p:sp>
        <p:nvSpPr>
          <p:cNvPr id="60419" name="Content Placeholder 2"/>
          <p:cNvSpPr>
            <a:spLocks noGrp="1"/>
          </p:cNvSpPr>
          <p:nvPr>
            <p:ph idx="1"/>
          </p:nvPr>
        </p:nvSpPr>
        <p:spPr/>
        <p:txBody>
          <a:bodyPr/>
          <a:lstStyle/>
          <a:p>
            <a:pPr eaLnBrk="1" hangingPunct="1"/>
            <a:r>
              <a:rPr lang="en-IN" smtClean="0"/>
              <a:t>Abnormalities in evoked potentials are associated with poor outcomes. Bilateral absence of the N20 cortical response to median nerve SSEPs predicts poor outcome (FPR 0%, 95% CI 0% to 3%).</a:t>
            </a:r>
            <a:r>
              <a:rPr lang="en-IN" baseline="30000" smtClean="0"/>
              <a:t>1,2</a:t>
            </a:r>
            <a:endParaRPr lang="en-IN" smtClean="0"/>
          </a:p>
        </p:txBody>
      </p:sp>
      <p:sp>
        <p:nvSpPr>
          <p:cNvPr id="60420" name="Title 1"/>
          <p:cNvSpPr txBox="1">
            <a:spLocks/>
          </p:cNvSpPr>
          <p:nvPr/>
        </p:nvSpPr>
        <p:spPr bwMode="auto">
          <a:xfrm>
            <a:off x="609600" y="427038"/>
            <a:ext cx="8229600" cy="1143000"/>
          </a:xfrm>
          <a:prstGeom prst="rect">
            <a:avLst/>
          </a:prstGeom>
          <a:noFill/>
          <a:ln w="9525">
            <a:noFill/>
            <a:miter lim="800000"/>
            <a:headEnd/>
            <a:tailEnd/>
          </a:ln>
        </p:spPr>
        <p:txBody>
          <a:bodyPr anchor="ctr"/>
          <a:lstStyle/>
          <a:p>
            <a:pPr algn="ctr"/>
            <a:r>
              <a:rPr lang="en-IN" sz="4400" b="1"/>
              <a:t>Evoked Potentials</a:t>
            </a:r>
            <a:endParaRPr lang="en-IN" sz="440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304800" y="5715000"/>
            <a:ext cx="8229600" cy="1143000"/>
          </a:xfrm>
        </p:spPr>
        <p:txBody>
          <a:bodyPr/>
          <a:lstStyle/>
          <a:p>
            <a:pPr eaLnBrk="1" hangingPunct="1"/>
            <a:r>
              <a:rPr lang="en-IN" sz="1800" smtClean="0"/>
              <a:t>Bilateral absence of the N20 cortical response to median nerve stimulation after 24 hours predicts poor outcome in comatose cardiac arrest survivors not treated with therapeutic hypothermia (Class IIa, LOE A)</a:t>
            </a:r>
            <a:r>
              <a:rPr lang="en-IN" smtClean="0"/>
              <a:t/>
            </a:r>
            <a:br>
              <a:rPr lang="en-IN" smtClean="0"/>
            </a:br>
            <a:endParaRPr lang="en-US" smtClean="0"/>
          </a:p>
        </p:txBody>
      </p:sp>
      <p:pic>
        <p:nvPicPr>
          <p:cNvPr id="61443" name="Picture 2"/>
          <p:cNvPicPr>
            <a:picLocks noGrp="1" noChangeAspect="1" noChangeArrowheads="1"/>
          </p:cNvPicPr>
          <p:nvPr>
            <p:ph idx="1"/>
          </p:nvPr>
        </p:nvPicPr>
        <p:blipFill>
          <a:blip r:embed="rId2"/>
          <a:srcRect/>
          <a:stretch>
            <a:fillRect/>
          </a:stretch>
        </p:blipFill>
        <p:spPr>
          <a:xfrm>
            <a:off x="228600" y="1828800"/>
            <a:ext cx="3940175" cy="3352800"/>
          </a:xfrm>
        </p:spPr>
      </p:pic>
      <p:sp>
        <p:nvSpPr>
          <p:cNvPr id="4" name="Rectangle 3"/>
          <p:cNvSpPr/>
          <p:nvPr/>
        </p:nvSpPr>
        <p:spPr>
          <a:xfrm>
            <a:off x="4495800" y="1524000"/>
            <a:ext cx="4419600" cy="381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445" name="Rectangle 4"/>
          <p:cNvSpPr>
            <a:spLocks noChangeArrowheads="1"/>
          </p:cNvSpPr>
          <p:nvPr/>
        </p:nvSpPr>
        <p:spPr bwMode="auto">
          <a:xfrm>
            <a:off x="4572000" y="1524000"/>
            <a:ext cx="4572000" cy="3694113"/>
          </a:xfrm>
          <a:prstGeom prst="rect">
            <a:avLst/>
          </a:prstGeom>
          <a:noFill/>
          <a:ln w="9525">
            <a:noFill/>
            <a:miter lim="800000"/>
            <a:headEnd/>
            <a:tailEnd/>
          </a:ln>
        </p:spPr>
        <p:txBody>
          <a:bodyPr>
            <a:spAutoFit/>
          </a:bodyPr>
          <a:lstStyle/>
          <a:p>
            <a:r>
              <a:rPr lang="en-US"/>
              <a:t>N20 response from the primary somatosensory cortex(assessed 20 msec after electrical stimulation of the median nerve)</a:t>
            </a:r>
          </a:p>
          <a:p>
            <a:r>
              <a:rPr lang="en-US"/>
              <a:t>If N20 is absent, there is no upward</a:t>
            </a:r>
          </a:p>
          <a:p>
            <a:r>
              <a:rPr lang="en-US"/>
              <a:t>deflection at 20±2 msec from the time of the stimulus. </a:t>
            </a:r>
          </a:p>
          <a:p>
            <a:endParaRPr lang="en-US"/>
          </a:p>
          <a:p>
            <a:endParaRPr lang="en-US"/>
          </a:p>
          <a:p>
            <a:r>
              <a:rPr lang="en-US"/>
              <a:t>N.B- To ensure that the</a:t>
            </a:r>
          </a:p>
          <a:p>
            <a:r>
              <a:rPr lang="en-US"/>
              <a:t>sensory pathway up to the brain is intact, responses from the brachial plexus</a:t>
            </a:r>
          </a:p>
          <a:p>
            <a:r>
              <a:rPr lang="en-US"/>
              <a:t>(N9) and the cervical spinal cord (N13) are also recorded.</a:t>
            </a:r>
          </a:p>
        </p:txBody>
      </p:sp>
      <p:cxnSp>
        <p:nvCxnSpPr>
          <p:cNvPr id="7" name="Straight Arrow Connector 6"/>
          <p:cNvCxnSpPr/>
          <p:nvPr/>
        </p:nvCxnSpPr>
        <p:spPr>
          <a:xfrm rot="10800000" flipV="1">
            <a:off x="1295400" y="1752600"/>
            <a:ext cx="3352800" cy="990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2819400" y="2362200"/>
            <a:ext cx="18288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b="1" smtClean="0"/>
              <a:t>Factors during cardiac arrest</a:t>
            </a:r>
            <a:endParaRPr lang="en-US" smtClean="0"/>
          </a:p>
        </p:txBody>
      </p:sp>
      <p:sp>
        <p:nvSpPr>
          <p:cNvPr id="7171" name="Content Placeholder 2"/>
          <p:cNvSpPr>
            <a:spLocks noGrp="1"/>
          </p:cNvSpPr>
          <p:nvPr>
            <p:ph idx="1"/>
          </p:nvPr>
        </p:nvSpPr>
        <p:spPr/>
        <p:txBody>
          <a:bodyPr/>
          <a:lstStyle/>
          <a:p>
            <a:pPr eaLnBrk="1" hangingPunct="1"/>
            <a:r>
              <a:rPr lang="en-US" smtClean="0"/>
              <a:t>Time between collapse and start of CPR/defibrillation</a:t>
            </a:r>
          </a:p>
          <a:p>
            <a:pPr eaLnBrk="1" hangingPunct="1"/>
            <a:r>
              <a:rPr lang="en-US" smtClean="0"/>
              <a:t>Quality of CPR/defibrillation</a:t>
            </a:r>
          </a:p>
          <a:p>
            <a:pPr eaLnBrk="1" hangingPunct="1"/>
            <a:r>
              <a:rPr lang="en-US" smtClean="0"/>
              <a:t>Neurological function during or immediately after CPR</a:t>
            </a:r>
          </a:p>
          <a:p>
            <a:pPr eaLnBrk="1" hangingPunct="1"/>
            <a:endParaRPr lang="en-US"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endParaRPr lang="en-IN" smtClean="0"/>
          </a:p>
        </p:txBody>
      </p:sp>
      <p:sp>
        <p:nvSpPr>
          <p:cNvPr id="62467" name="Content Placeholder 2"/>
          <p:cNvSpPr>
            <a:spLocks noGrp="1"/>
          </p:cNvSpPr>
          <p:nvPr>
            <p:ph idx="1"/>
          </p:nvPr>
        </p:nvSpPr>
        <p:spPr/>
        <p:txBody>
          <a:bodyPr/>
          <a:lstStyle/>
          <a:p>
            <a:pPr eaLnBrk="1" hangingPunct="1"/>
            <a:r>
              <a:rPr lang="en-IN" smtClean="0"/>
              <a:t> Brain stem Auditory Evoked Potentials have been associated with poor outcomes in comatose cardiac arrest survivors but less reliable predictors of poor outcome than SSEPs.</a:t>
            </a:r>
          </a:p>
          <a:p>
            <a:pPr eaLnBrk="1" hangingPunct="1"/>
            <a:r>
              <a:rPr lang="en-IN" smtClean="0"/>
              <a:t>Also have not been studied in enough patients to establish their reliability. </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IN" smtClean="0"/>
          </a:p>
        </p:txBody>
      </p:sp>
      <p:sp>
        <p:nvSpPr>
          <p:cNvPr id="63491" name="Content Placeholder 2"/>
          <p:cNvSpPr>
            <a:spLocks noGrp="1"/>
          </p:cNvSpPr>
          <p:nvPr>
            <p:ph idx="1"/>
          </p:nvPr>
        </p:nvSpPr>
        <p:spPr/>
        <p:txBody>
          <a:bodyPr/>
          <a:lstStyle/>
          <a:p>
            <a:pPr marL="0" indent="0">
              <a:buFont typeface="Arial" charset="0"/>
              <a:buNone/>
            </a:pPr>
            <a:r>
              <a:rPr lang="en-US" sz="6000" b="1" smtClean="0"/>
              <a:t>Neuroimaging</a:t>
            </a:r>
            <a:endParaRPr lang="en-IN" sz="6000" b="1"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IN" b="1" smtClean="0"/>
              <a:t>Neuroimaging</a:t>
            </a:r>
            <a:endParaRPr lang="en-IN" smtClean="0"/>
          </a:p>
        </p:txBody>
      </p:sp>
      <p:sp>
        <p:nvSpPr>
          <p:cNvPr id="64515" name="Content Placeholder 2"/>
          <p:cNvSpPr>
            <a:spLocks noGrp="1"/>
          </p:cNvSpPr>
          <p:nvPr>
            <p:ph idx="1"/>
          </p:nvPr>
        </p:nvSpPr>
        <p:spPr>
          <a:xfrm>
            <a:off x="457200" y="1600200"/>
            <a:ext cx="7467600" cy="2743200"/>
          </a:xfrm>
        </p:spPr>
        <p:txBody>
          <a:bodyPr/>
          <a:lstStyle/>
          <a:p>
            <a:pPr eaLnBrk="1" hangingPunct="1"/>
            <a:r>
              <a:rPr lang="en-IN" smtClean="0"/>
              <a:t>Extensive cortical and subcortical lesions on MRI are associated with poor neurological outcome.</a:t>
            </a:r>
          </a:p>
        </p:txBody>
      </p:sp>
      <p:sp>
        <p:nvSpPr>
          <p:cNvPr id="64516" name="Title 1"/>
          <p:cNvSpPr txBox="1">
            <a:spLocks/>
          </p:cNvSpPr>
          <p:nvPr/>
        </p:nvSpPr>
        <p:spPr bwMode="auto">
          <a:xfrm>
            <a:off x="609600" y="5410200"/>
            <a:ext cx="8229600" cy="1143000"/>
          </a:xfrm>
          <a:prstGeom prst="rect">
            <a:avLst/>
          </a:prstGeom>
          <a:noFill/>
          <a:ln w="9525">
            <a:noFill/>
            <a:miter lim="800000"/>
            <a:headEnd/>
            <a:tailEnd/>
          </a:ln>
        </p:spPr>
        <p:txBody>
          <a:bodyPr anchor="ctr"/>
          <a:lstStyle/>
          <a:p>
            <a:r>
              <a:rPr lang="en-IN" sz="1600" b="1" i="1"/>
              <a:t>Allen JS. J Clin Exp Neuropsychol.2006;28:457– 476.</a:t>
            </a:r>
          </a:p>
          <a:p>
            <a:pPr algn="ctr"/>
            <a:endParaRPr lang="en-IN" sz="160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endParaRPr lang="en-IN" smtClean="0"/>
          </a:p>
        </p:txBody>
      </p:sp>
      <p:sp>
        <p:nvSpPr>
          <p:cNvPr id="65539" name="Content Placeholder 2"/>
          <p:cNvSpPr>
            <a:spLocks noGrp="1"/>
          </p:cNvSpPr>
          <p:nvPr>
            <p:ph idx="1"/>
          </p:nvPr>
        </p:nvSpPr>
        <p:spPr/>
        <p:txBody>
          <a:bodyPr/>
          <a:lstStyle/>
          <a:p>
            <a:pPr marL="0" indent="0">
              <a:buFont typeface="Arial" charset="0"/>
              <a:buNone/>
            </a:pPr>
            <a:r>
              <a:rPr lang="en-US" sz="6000" b="1" smtClean="0"/>
              <a:t>Biochemical signs</a:t>
            </a:r>
            <a:endParaRPr lang="en-IN" sz="6000" b="1"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endParaRPr lang="en-IN" smtClean="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IN" dirty="0"/>
              <a:t>CT </a:t>
            </a:r>
            <a:r>
              <a:rPr lang="en-IN" dirty="0" smtClean="0"/>
              <a:t>parameters associated </a:t>
            </a:r>
            <a:r>
              <a:rPr lang="en-IN" dirty="0"/>
              <a:t>with poor </a:t>
            </a:r>
            <a:r>
              <a:rPr lang="en-IN" dirty="0" smtClean="0"/>
              <a:t>outcome-</a:t>
            </a:r>
            <a:endParaRPr lang="en-IN" dirty="0"/>
          </a:p>
          <a:p>
            <a:pPr marL="0" indent="0" eaLnBrk="1" fontAlgn="auto" hangingPunct="1">
              <a:spcAft>
                <a:spcPts val="0"/>
              </a:spcAft>
              <a:buFont typeface="Arial" pitchFamily="34" charset="0"/>
              <a:buNone/>
              <a:defRPr/>
            </a:pPr>
            <a:r>
              <a:rPr lang="en-IN" dirty="0" smtClean="0"/>
              <a:t>     quantitative </a:t>
            </a:r>
            <a:r>
              <a:rPr lang="en-IN" dirty="0"/>
              <a:t>measure of </a:t>
            </a:r>
            <a:r>
              <a:rPr lang="en-IN" dirty="0" err="1"/>
              <a:t>gray</a:t>
            </a:r>
            <a:r>
              <a:rPr lang="en-IN" dirty="0"/>
              <a:t> </a:t>
            </a:r>
            <a:r>
              <a:rPr lang="en-IN" dirty="0" err="1"/>
              <a:t>matter:white</a:t>
            </a:r>
            <a:r>
              <a:rPr lang="en-IN" dirty="0"/>
              <a:t> </a:t>
            </a:r>
            <a:r>
              <a:rPr lang="en-IN" dirty="0" smtClean="0"/>
              <a:t> </a:t>
            </a:r>
          </a:p>
          <a:p>
            <a:pPr marL="0" indent="0" eaLnBrk="1" fontAlgn="auto" hangingPunct="1">
              <a:spcAft>
                <a:spcPts val="0"/>
              </a:spcAft>
              <a:buFont typeface="Arial" pitchFamily="34" charset="0"/>
              <a:buNone/>
              <a:defRPr/>
            </a:pPr>
            <a:r>
              <a:rPr lang="en-IN" dirty="0"/>
              <a:t> </a:t>
            </a:r>
            <a:r>
              <a:rPr lang="en-IN" dirty="0" smtClean="0"/>
              <a:t>    matter Hounsfield unit </a:t>
            </a:r>
            <a:r>
              <a:rPr lang="en-IN" dirty="0"/>
              <a:t>ratio and qualitative </a:t>
            </a:r>
            <a:endParaRPr lang="en-IN" dirty="0" smtClean="0"/>
          </a:p>
          <a:p>
            <a:pPr marL="0" indent="0" eaLnBrk="1" fontAlgn="auto" hangingPunct="1">
              <a:spcAft>
                <a:spcPts val="0"/>
              </a:spcAft>
              <a:buFont typeface="Arial" pitchFamily="34" charset="0"/>
              <a:buNone/>
              <a:defRPr/>
            </a:pPr>
            <a:r>
              <a:rPr lang="en-IN" dirty="0"/>
              <a:t> </a:t>
            </a:r>
            <a:r>
              <a:rPr lang="en-IN" dirty="0" smtClean="0"/>
              <a:t>    description </a:t>
            </a:r>
            <a:r>
              <a:rPr lang="en-IN" dirty="0"/>
              <a:t>of brain structures.</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IN" b="1" dirty="0"/>
              <a:t>Blood and Cerebrospinal Fluid Biomarkers</a:t>
            </a:r>
            <a:endParaRPr lang="en-IN" dirty="0"/>
          </a:p>
        </p:txBody>
      </p:sp>
      <p:sp>
        <p:nvSpPr>
          <p:cNvPr id="67587" name="Content Placeholder 2"/>
          <p:cNvSpPr>
            <a:spLocks noGrp="1"/>
          </p:cNvSpPr>
          <p:nvPr>
            <p:ph idx="1"/>
          </p:nvPr>
        </p:nvSpPr>
        <p:spPr/>
        <p:txBody>
          <a:bodyPr/>
          <a:lstStyle/>
          <a:p>
            <a:pPr eaLnBrk="1" hangingPunct="1"/>
            <a:r>
              <a:rPr lang="en-IN" smtClean="0"/>
              <a:t>Biomarkers that are predictive of neurological outcome are typically released from dying neurons or glial cells in the brain (eg, neuron-specific enolase[NSE], S100B, GFAP, CK-BB)</a:t>
            </a:r>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0"/>
            <a:ext cx="8229600" cy="1143000"/>
          </a:xfrm>
        </p:spPr>
        <p:txBody>
          <a:bodyPr rtlCol="0">
            <a:normAutofit fontScale="90000"/>
          </a:bodyPr>
          <a:lstStyle/>
          <a:p>
            <a:pPr algn="l" eaLnBrk="1" fontAlgn="auto" hangingPunct="1">
              <a:spcAft>
                <a:spcPts val="0"/>
              </a:spcAft>
              <a:defRPr/>
            </a:pPr>
            <a:r>
              <a:rPr lang="en-IN" sz="1800" b="1" dirty="0" err="1"/>
              <a:t>Wijdicks</a:t>
            </a:r>
            <a:r>
              <a:rPr lang="en-IN" sz="1800" b="1" dirty="0"/>
              <a:t> </a:t>
            </a:r>
            <a:r>
              <a:rPr lang="en-IN" sz="1800" b="1" dirty="0" smtClean="0"/>
              <a:t>EF .Report </a:t>
            </a:r>
            <a:r>
              <a:rPr lang="en-IN" sz="1800" b="1" dirty="0"/>
              <a:t>of the </a:t>
            </a:r>
            <a:r>
              <a:rPr lang="en-IN" sz="1800" b="1" dirty="0" smtClean="0"/>
              <a:t>Quality Standards </a:t>
            </a:r>
            <a:r>
              <a:rPr lang="en-IN" sz="1800" b="1" dirty="0"/>
              <a:t>Subcommittee of the American Academy of Neurology. Neurology.</a:t>
            </a:r>
            <a:br>
              <a:rPr lang="en-IN" sz="1800" b="1" dirty="0"/>
            </a:br>
            <a:r>
              <a:rPr lang="en-IN" sz="1800" b="1" dirty="0"/>
              <a:t>2006;67:203–210</a:t>
            </a:r>
            <a:r>
              <a:rPr lang="en-IN" sz="1800" b="1" dirty="0" smtClean="0"/>
              <a:t>. </a:t>
            </a:r>
            <a:br>
              <a:rPr lang="en-IN" sz="1800" b="1" dirty="0" smtClean="0"/>
            </a:br>
            <a:r>
              <a:rPr lang="en-IN" sz="1800" b="1" dirty="0" err="1" smtClean="0"/>
              <a:t>Zandbergen</a:t>
            </a:r>
            <a:r>
              <a:rPr lang="en-IN" sz="1800" b="1" dirty="0" smtClean="0"/>
              <a:t> </a:t>
            </a:r>
            <a:r>
              <a:rPr lang="en-IN" sz="1800" b="1" dirty="0"/>
              <a:t>EG. Neurology. 2006;66:62– 68.</a:t>
            </a:r>
            <a:r>
              <a:rPr lang="en-IN" sz="1600" dirty="0"/>
              <a:t/>
            </a:r>
            <a:br>
              <a:rPr lang="en-IN" sz="1600" dirty="0"/>
            </a:br>
            <a:endParaRPr lang="en-IN" sz="1600" dirty="0"/>
          </a:p>
        </p:txBody>
      </p:sp>
      <p:sp>
        <p:nvSpPr>
          <p:cNvPr id="68611" name="Content Placeholder 2"/>
          <p:cNvSpPr>
            <a:spLocks noGrp="1"/>
          </p:cNvSpPr>
          <p:nvPr>
            <p:ph idx="1"/>
          </p:nvPr>
        </p:nvSpPr>
        <p:spPr>
          <a:xfrm>
            <a:off x="457200" y="1600200"/>
            <a:ext cx="7924800" cy="3352800"/>
          </a:xfrm>
        </p:spPr>
        <p:txBody>
          <a:bodyPr/>
          <a:lstStyle/>
          <a:p>
            <a:pPr eaLnBrk="1" hangingPunct="1"/>
            <a:r>
              <a:rPr lang="en-IN" smtClean="0"/>
              <a:t>The most promising and extensively studied biomarker is serum NSE.</a:t>
            </a:r>
          </a:p>
          <a:p>
            <a:pPr eaLnBrk="1" hangingPunct="1"/>
            <a:r>
              <a:rPr lang="en-IN" smtClean="0"/>
              <a:t>Reported to have a 0% FPR (95% CI 0% to 3%) for predicting poor outcome when measured between 24 and 72 hours after cardiac arrest.</a:t>
            </a:r>
            <a:r>
              <a:rPr lang="en-IN" baseline="30000" smtClean="0"/>
              <a:t>1,2</a:t>
            </a:r>
            <a:r>
              <a:rPr lang="en-IN" smtClean="0"/>
              <a:t> </a:t>
            </a:r>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685800" y="5257800"/>
            <a:ext cx="8229600" cy="1143000"/>
          </a:xfrm>
        </p:spPr>
        <p:txBody>
          <a:bodyPr/>
          <a:lstStyle/>
          <a:p>
            <a:pPr algn="l" eaLnBrk="1" hangingPunct="1"/>
            <a:r>
              <a:rPr lang="en-IN" sz="1600" b="1" i="1" smtClean="0"/>
              <a:t>Grubb NR. Prediction of cognitive dysfunction</a:t>
            </a:r>
            <a:br>
              <a:rPr lang="en-IN" sz="1600" b="1" i="1" smtClean="0"/>
            </a:br>
            <a:r>
              <a:rPr lang="en-IN" sz="1600" b="1" i="1" smtClean="0"/>
              <a:t>after resuscitation from out-of-hospital cardiac arrest using serum</a:t>
            </a:r>
            <a:br>
              <a:rPr lang="en-IN" sz="1600" b="1" i="1" smtClean="0"/>
            </a:br>
            <a:r>
              <a:rPr lang="en-IN" sz="1600" b="1" i="1" smtClean="0"/>
              <a:t>neuron-specific enolase and protein S-100. Heart. 2007;93:1268 –1273.</a:t>
            </a:r>
            <a:br>
              <a:rPr lang="en-IN" sz="1600" b="1" i="1" smtClean="0"/>
            </a:br>
            <a:endParaRPr lang="en-IN" sz="1600" b="1" i="1" smtClean="0"/>
          </a:p>
        </p:txBody>
      </p:sp>
      <p:sp>
        <p:nvSpPr>
          <p:cNvPr id="69635" name="Content Placeholder 2"/>
          <p:cNvSpPr>
            <a:spLocks noGrp="1"/>
          </p:cNvSpPr>
          <p:nvPr>
            <p:ph idx="1"/>
          </p:nvPr>
        </p:nvSpPr>
        <p:spPr/>
        <p:txBody>
          <a:bodyPr/>
          <a:lstStyle/>
          <a:p>
            <a:pPr eaLnBrk="1" hangingPunct="1"/>
            <a:r>
              <a:rPr lang="en-IN" smtClean="0"/>
              <a:t>primary limitation of serum NSE is the variability among studies in both the assays used and the cutoff value that results in an FPR of 0% for predicting poor.</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533400" y="5257800"/>
            <a:ext cx="8229600" cy="1143000"/>
          </a:xfrm>
        </p:spPr>
        <p:txBody>
          <a:bodyPr/>
          <a:lstStyle/>
          <a:p>
            <a:pPr algn="l" eaLnBrk="1" hangingPunct="1"/>
            <a:r>
              <a:rPr lang="en-IN" sz="1600" b="1" i="1" smtClean="0"/>
              <a:t>Pelinka LE.Nonspecific increase of systemic neuron-specific</a:t>
            </a:r>
            <a:br>
              <a:rPr lang="en-IN" sz="1600" b="1" i="1" smtClean="0"/>
            </a:br>
            <a:r>
              <a:rPr lang="en-IN" sz="1600" b="1" i="1" smtClean="0"/>
              <a:t>enolase after trauma: clinical and experimental findings. Shock 2005;24:119 –123.</a:t>
            </a:r>
            <a:r>
              <a:rPr lang="en-IN" sz="1600" smtClean="0"/>
              <a:t/>
            </a:r>
            <a:br>
              <a:rPr lang="en-IN" sz="1600" smtClean="0"/>
            </a:br>
            <a:endParaRPr lang="en-IN" sz="1600" smtClean="0"/>
          </a:p>
        </p:txBody>
      </p:sp>
      <p:sp>
        <p:nvSpPr>
          <p:cNvPr id="70659" name="Content Placeholder 2"/>
          <p:cNvSpPr>
            <a:spLocks noGrp="1"/>
          </p:cNvSpPr>
          <p:nvPr>
            <p:ph idx="1"/>
          </p:nvPr>
        </p:nvSpPr>
        <p:spPr/>
        <p:txBody>
          <a:bodyPr/>
          <a:lstStyle/>
          <a:p>
            <a:pPr eaLnBrk="1" hangingPunct="1"/>
            <a:r>
              <a:rPr lang="en-IN" smtClean="0"/>
              <a:t>Abdominal organ injury, have been associated with elevated NSE levels independent of cardiac arrest.</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IN" b="1" dirty="0"/>
              <a:t>Changes in Prognostication With Hypothermia</a:t>
            </a:r>
            <a:endParaRPr lang="en-IN" dirty="0"/>
          </a:p>
        </p:txBody>
      </p:sp>
      <p:sp>
        <p:nvSpPr>
          <p:cNvPr id="71683" name="Content Placeholder 2"/>
          <p:cNvSpPr>
            <a:spLocks noGrp="1"/>
          </p:cNvSpPr>
          <p:nvPr>
            <p:ph idx="1"/>
          </p:nvPr>
        </p:nvSpPr>
        <p:spPr/>
        <p:txBody>
          <a:bodyPr/>
          <a:lstStyle/>
          <a:p>
            <a:pPr eaLnBrk="1" hangingPunct="1"/>
            <a:r>
              <a:rPr lang="en-IN" smtClean="0"/>
              <a:t>There is a paucity of data about the utility of physical examination, EEG, and evoked potentials in patients who have been treated with induced hypothermia.</a:t>
            </a:r>
          </a:p>
          <a:p>
            <a:pPr eaLnBrk="1" hangingPunct="1"/>
            <a:r>
              <a:rPr lang="en-IN" smtClean="0"/>
              <a:t>Durations of observation greater than 72 hours after ROSC should be considered before predicting poor outcome in patients treated with hypothermia (Class I, Level C).</a:t>
            </a:r>
          </a:p>
        </p:txBody>
      </p:sp>
      <p:sp>
        <p:nvSpPr>
          <p:cNvPr id="3" name="Footer Placeholder 2"/>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hangingPunct="1"/>
            <a:r>
              <a:rPr lang="en-US" sz="3200" b="1" smtClean="0"/>
              <a:t>Factors after cardiac arrest and resuscitation:</a:t>
            </a:r>
            <a:r>
              <a:rPr lang="en-US" sz="3200" smtClean="0"/>
              <a:t/>
            </a:r>
            <a:br>
              <a:rPr lang="en-US" sz="3200" smtClean="0"/>
            </a:br>
            <a:r>
              <a:rPr lang="en-US" sz="3200" smtClean="0"/>
              <a:t/>
            </a:r>
            <a:br>
              <a:rPr lang="en-US" sz="3200" smtClean="0"/>
            </a:br>
            <a:endParaRPr lang="en-US" sz="3200" smtClean="0"/>
          </a:p>
        </p:txBody>
      </p:sp>
      <p:sp>
        <p:nvSpPr>
          <p:cNvPr id="8195" name="Content Placeholder 2"/>
          <p:cNvSpPr>
            <a:spLocks noGrp="1"/>
          </p:cNvSpPr>
          <p:nvPr>
            <p:ph idx="1"/>
          </p:nvPr>
        </p:nvSpPr>
        <p:spPr>
          <a:xfrm>
            <a:off x="228600" y="990600"/>
            <a:ext cx="8229600" cy="5562600"/>
          </a:xfrm>
        </p:spPr>
        <p:txBody>
          <a:bodyPr/>
          <a:lstStyle/>
          <a:p>
            <a:pPr eaLnBrk="1" hangingPunct="1"/>
            <a:r>
              <a:rPr lang="en-US" sz="3000" smtClean="0"/>
              <a:t>Neurological function: </a:t>
            </a:r>
          </a:p>
          <a:p>
            <a:pPr eaLnBrk="1" hangingPunct="1"/>
            <a:r>
              <a:rPr lang="en-US" sz="3000" smtClean="0"/>
              <a:t>Poor function =&gt;poor prognosis </a:t>
            </a:r>
          </a:p>
          <a:p>
            <a:pPr eaLnBrk="1" hangingPunct="1"/>
            <a:r>
              <a:rPr lang="en-US" sz="3000" smtClean="0"/>
              <a:t>Some patients suffer a stroke after a cardiac arrest.</a:t>
            </a:r>
          </a:p>
          <a:p>
            <a:pPr eaLnBrk="1" hangingPunct="1"/>
            <a:r>
              <a:rPr lang="en-US" sz="3000" smtClean="0"/>
              <a:t>Neurophysiologic function: Somatosensory evoked potentials (SSEP), Electroencephalogram (EEG).</a:t>
            </a:r>
          </a:p>
          <a:p>
            <a:pPr eaLnBrk="1" hangingPunct="1"/>
            <a:r>
              <a:rPr lang="en-US" sz="3000" smtClean="0"/>
              <a:t>Neuroimaging and monitoring: cranial CT, MRI, MR spectroscopy, PET.</a:t>
            </a:r>
          </a:p>
          <a:p>
            <a:pPr eaLnBrk="1" hangingPunct="1"/>
            <a:r>
              <a:rPr lang="en-US" sz="3000" smtClean="0"/>
              <a:t>Biochemistry: Blood/ CSF</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endParaRPr lang="en-IN" smtClean="0"/>
          </a:p>
        </p:txBody>
      </p:sp>
      <p:sp>
        <p:nvSpPr>
          <p:cNvPr id="72707" name="Content Placeholder 2"/>
          <p:cNvSpPr>
            <a:spLocks noGrp="1"/>
          </p:cNvSpPr>
          <p:nvPr>
            <p:ph idx="1"/>
          </p:nvPr>
        </p:nvSpPr>
        <p:spPr/>
        <p:txBody>
          <a:bodyPr/>
          <a:lstStyle/>
          <a:p>
            <a:pPr eaLnBrk="1" hangingPunct="1"/>
            <a:r>
              <a:rPr lang="en-IN" smtClean="0"/>
              <a:t>Durations of observation greater than 72 hours after ROSC should be considered before predicting poor outcome in patients treated with hypothermia (Class I, Level C).</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endParaRPr lang="en-IN" smtClean="0"/>
          </a:p>
        </p:txBody>
      </p:sp>
      <p:sp>
        <p:nvSpPr>
          <p:cNvPr id="73731" name="Content Placeholder 2"/>
          <p:cNvSpPr>
            <a:spLocks noGrp="1"/>
          </p:cNvSpPr>
          <p:nvPr>
            <p:ph idx="1"/>
          </p:nvPr>
        </p:nvSpPr>
        <p:spPr/>
        <p:txBody>
          <a:bodyPr/>
          <a:lstStyle/>
          <a:p>
            <a:pPr marL="0" indent="0">
              <a:buFont typeface="Arial" charset="0"/>
              <a:buNone/>
            </a:pPr>
            <a:r>
              <a:rPr lang="en-US" sz="6000" b="1" smtClean="0"/>
              <a:t>Guide Lines</a:t>
            </a:r>
            <a:endParaRPr lang="en-IN" sz="6000" b="1"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550" y="1638300"/>
            <a:ext cx="1828800" cy="4572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NO BRAINSTEM REFLEX AT ANY TIME</a:t>
            </a:r>
          </a:p>
        </p:txBody>
      </p:sp>
      <p:sp>
        <p:nvSpPr>
          <p:cNvPr id="6" name="Rectangle 5"/>
          <p:cNvSpPr/>
          <p:nvPr/>
        </p:nvSpPr>
        <p:spPr>
          <a:xfrm>
            <a:off x="304800" y="0"/>
            <a:ext cx="1447800" cy="3810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COMA</a:t>
            </a:r>
          </a:p>
        </p:txBody>
      </p:sp>
      <p:sp>
        <p:nvSpPr>
          <p:cNvPr id="7" name="Rectangle 6"/>
          <p:cNvSpPr/>
          <p:nvPr/>
        </p:nvSpPr>
        <p:spPr>
          <a:xfrm>
            <a:off x="0" y="2667000"/>
            <a:ext cx="1981200" cy="6096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MYOCLONUS D1</a:t>
            </a:r>
          </a:p>
        </p:txBody>
      </p:sp>
      <p:sp>
        <p:nvSpPr>
          <p:cNvPr id="8" name="Rectangle 7"/>
          <p:cNvSpPr/>
          <p:nvPr/>
        </p:nvSpPr>
        <p:spPr>
          <a:xfrm>
            <a:off x="-47625" y="6172200"/>
            <a:ext cx="2057400" cy="6858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NO CORLEAL/PUPILLARYREFLEX/MOTOR RESPONSE EXCEPT EXTENSOR</a:t>
            </a:r>
          </a:p>
        </p:txBody>
      </p:sp>
      <p:sp>
        <p:nvSpPr>
          <p:cNvPr id="10" name="Rectangle 9"/>
          <p:cNvSpPr/>
          <p:nvPr/>
        </p:nvSpPr>
        <p:spPr>
          <a:xfrm>
            <a:off x="6350" y="3886200"/>
            <a:ext cx="1981200" cy="5334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N 20 ABSENT </a:t>
            </a:r>
          </a:p>
          <a:p>
            <a:pPr algn="ctr">
              <a:defRPr/>
            </a:pPr>
            <a:r>
              <a:rPr lang="en-US" sz="1200" dirty="0"/>
              <a:t>(D1-3)</a:t>
            </a:r>
          </a:p>
        </p:txBody>
      </p:sp>
      <p:sp>
        <p:nvSpPr>
          <p:cNvPr id="11" name="Rectangle 10"/>
          <p:cNvSpPr/>
          <p:nvPr/>
        </p:nvSpPr>
        <p:spPr>
          <a:xfrm>
            <a:off x="6350" y="5154613"/>
            <a:ext cx="1981200" cy="5334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SERUM NSE&gt;33 MCG/LIT (D1-3)</a:t>
            </a:r>
          </a:p>
        </p:txBody>
      </p:sp>
      <p:sp>
        <p:nvSpPr>
          <p:cNvPr id="12" name="Rectangle 11"/>
          <p:cNvSpPr/>
          <p:nvPr/>
        </p:nvSpPr>
        <p:spPr>
          <a:xfrm>
            <a:off x="3810000" y="1447800"/>
            <a:ext cx="1371600" cy="8382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BRAIN DEATH TEST</a:t>
            </a:r>
          </a:p>
        </p:txBody>
      </p:sp>
      <p:sp>
        <p:nvSpPr>
          <p:cNvPr id="13" name="Rectangle 12"/>
          <p:cNvSpPr/>
          <p:nvPr/>
        </p:nvSpPr>
        <p:spPr>
          <a:xfrm>
            <a:off x="98425" y="762000"/>
            <a:ext cx="1828800" cy="4572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EXCLUDE MAJOR CONFOUNDERS</a:t>
            </a:r>
          </a:p>
        </p:txBody>
      </p:sp>
      <p:cxnSp>
        <p:nvCxnSpPr>
          <p:cNvPr id="15" name="Straight Arrow Connector 14"/>
          <p:cNvCxnSpPr>
            <a:stCxn id="6" idx="2"/>
            <a:endCxn id="13" idx="0"/>
          </p:cNvCxnSpPr>
          <p:nvPr/>
        </p:nvCxnSpPr>
        <p:spPr>
          <a:xfrm flipH="1">
            <a:off x="1012825" y="381000"/>
            <a:ext cx="15875"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2"/>
            <a:endCxn id="7" idx="0"/>
          </p:cNvCxnSpPr>
          <p:nvPr/>
        </p:nvCxnSpPr>
        <p:spPr>
          <a:xfrm flipH="1">
            <a:off x="990600" y="2095500"/>
            <a:ext cx="6350" cy="5715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a:endCxn id="11" idx="0"/>
          </p:cNvCxnSpPr>
          <p:nvPr/>
        </p:nvCxnSpPr>
        <p:spPr>
          <a:xfrm>
            <a:off x="996950" y="4419600"/>
            <a:ext cx="0" cy="7350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2"/>
            <a:endCxn id="10" idx="0"/>
          </p:cNvCxnSpPr>
          <p:nvPr/>
        </p:nvCxnSpPr>
        <p:spPr>
          <a:xfrm>
            <a:off x="990600" y="3276600"/>
            <a:ext cx="635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828800" y="1828800"/>
            <a:ext cx="1981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2"/>
            <a:endCxn id="8" idx="0"/>
          </p:cNvCxnSpPr>
          <p:nvPr/>
        </p:nvCxnSpPr>
        <p:spPr>
          <a:xfrm flipH="1">
            <a:off x="981075" y="5688013"/>
            <a:ext cx="15875" cy="4841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3" idx="2"/>
            <a:endCxn id="4" idx="0"/>
          </p:cNvCxnSpPr>
          <p:nvPr/>
        </p:nvCxnSpPr>
        <p:spPr>
          <a:xfrm flipH="1">
            <a:off x="996950" y="1219200"/>
            <a:ext cx="15875" cy="4191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183188" y="3962400"/>
            <a:ext cx="129381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81600" y="3048000"/>
            <a:ext cx="1217613"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1524000" y="57785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OR</a:t>
            </a:r>
          </a:p>
        </p:txBody>
      </p:sp>
      <p:sp>
        <p:nvSpPr>
          <p:cNvPr id="77" name="Oval 76"/>
          <p:cNvSpPr/>
          <p:nvPr/>
        </p:nvSpPr>
        <p:spPr>
          <a:xfrm>
            <a:off x="1676400" y="45720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OR</a:t>
            </a:r>
          </a:p>
        </p:txBody>
      </p:sp>
      <p:sp>
        <p:nvSpPr>
          <p:cNvPr id="80" name="Oval 79"/>
          <p:cNvSpPr/>
          <p:nvPr/>
        </p:nvSpPr>
        <p:spPr>
          <a:xfrm>
            <a:off x="2590800" y="15240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YES</a:t>
            </a:r>
          </a:p>
        </p:txBody>
      </p:sp>
      <p:sp>
        <p:nvSpPr>
          <p:cNvPr id="81" name="Oval 80"/>
          <p:cNvSpPr/>
          <p:nvPr/>
        </p:nvSpPr>
        <p:spPr>
          <a:xfrm>
            <a:off x="1676400" y="34290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OR</a:t>
            </a:r>
          </a:p>
        </p:txBody>
      </p:sp>
      <p:sp>
        <p:nvSpPr>
          <p:cNvPr id="82" name="Oval 81"/>
          <p:cNvSpPr/>
          <p:nvPr/>
        </p:nvSpPr>
        <p:spPr>
          <a:xfrm>
            <a:off x="1600200" y="22098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OR</a:t>
            </a:r>
          </a:p>
        </p:txBody>
      </p:sp>
      <p:cxnSp>
        <p:nvCxnSpPr>
          <p:cNvPr id="85" name="Straight Arrow Connector 84"/>
          <p:cNvCxnSpPr/>
          <p:nvPr/>
        </p:nvCxnSpPr>
        <p:spPr>
          <a:xfrm>
            <a:off x="2057400" y="6553200"/>
            <a:ext cx="1752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Oval 85"/>
          <p:cNvSpPr/>
          <p:nvPr/>
        </p:nvSpPr>
        <p:spPr>
          <a:xfrm>
            <a:off x="2667000" y="62484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YES</a:t>
            </a:r>
          </a:p>
        </p:txBody>
      </p:sp>
      <p:cxnSp>
        <p:nvCxnSpPr>
          <p:cNvPr id="87" name="Straight Arrow Connector 86"/>
          <p:cNvCxnSpPr/>
          <p:nvPr/>
        </p:nvCxnSpPr>
        <p:spPr>
          <a:xfrm>
            <a:off x="1981200" y="5181600"/>
            <a:ext cx="1828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2743200" y="38100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YES</a:t>
            </a:r>
          </a:p>
        </p:txBody>
      </p:sp>
      <p:cxnSp>
        <p:nvCxnSpPr>
          <p:cNvPr id="89" name="Straight Arrow Connector 88"/>
          <p:cNvCxnSpPr/>
          <p:nvPr/>
        </p:nvCxnSpPr>
        <p:spPr>
          <a:xfrm>
            <a:off x="1981200" y="4114800"/>
            <a:ext cx="1828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2667000" y="48006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YES</a:t>
            </a:r>
          </a:p>
        </p:txBody>
      </p:sp>
      <p:cxnSp>
        <p:nvCxnSpPr>
          <p:cNvPr id="91" name="Straight Arrow Connector 90"/>
          <p:cNvCxnSpPr/>
          <p:nvPr/>
        </p:nvCxnSpPr>
        <p:spPr>
          <a:xfrm>
            <a:off x="1981200" y="2971800"/>
            <a:ext cx="1828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2743200" y="2667000"/>
            <a:ext cx="609600" cy="3048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rgbClr val="FF0000"/>
                </a:solidFill>
              </a:rPr>
              <a:t>YES</a:t>
            </a:r>
          </a:p>
        </p:txBody>
      </p:sp>
      <p:sp>
        <p:nvSpPr>
          <p:cNvPr id="95" name="Rectangle 94"/>
          <p:cNvSpPr/>
          <p:nvPr/>
        </p:nvSpPr>
        <p:spPr>
          <a:xfrm>
            <a:off x="3810000" y="2590800"/>
            <a:ext cx="1371600" cy="8382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POOR OUTCOME</a:t>
            </a:r>
          </a:p>
        </p:txBody>
      </p:sp>
      <p:sp>
        <p:nvSpPr>
          <p:cNvPr id="96" name="Rectangle 95"/>
          <p:cNvSpPr/>
          <p:nvPr/>
        </p:nvSpPr>
        <p:spPr>
          <a:xfrm>
            <a:off x="3810000" y="3657600"/>
            <a:ext cx="1371600" cy="8382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POOR OUTCOME</a:t>
            </a:r>
          </a:p>
        </p:txBody>
      </p:sp>
      <p:sp>
        <p:nvSpPr>
          <p:cNvPr id="101" name="Isosceles Triangle 100"/>
          <p:cNvSpPr/>
          <p:nvPr/>
        </p:nvSpPr>
        <p:spPr>
          <a:xfrm>
            <a:off x="6400800" y="2286000"/>
            <a:ext cx="1219200" cy="76200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FPR 0%</a:t>
            </a:r>
          </a:p>
          <a:p>
            <a:pPr algn="ctr">
              <a:defRPr/>
            </a:pPr>
            <a:r>
              <a:rPr lang="en-US" sz="800" dirty="0"/>
              <a:t>(0-8.8)</a:t>
            </a:r>
          </a:p>
        </p:txBody>
      </p:sp>
      <p:sp>
        <p:nvSpPr>
          <p:cNvPr id="102" name="Isosceles Triangle 101"/>
          <p:cNvSpPr/>
          <p:nvPr/>
        </p:nvSpPr>
        <p:spPr>
          <a:xfrm>
            <a:off x="6477000" y="3200400"/>
            <a:ext cx="1219200" cy="76200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FPR 0%</a:t>
            </a:r>
          </a:p>
          <a:p>
            <a:pPr algn="ctr">
              <a:defRPr/>
            </a:pPr>
            <a:r>
              <a:rPr lang="en-US" sz="800" dirty="0"/>
              <a:t>(0-0.3.7)</a:t>
            </a:r>
            <a:endParaRPr lang="en-US" dirty="0"/>
          </a:p>
          <a:p>
            <a:pPr algn="ctr">
              <a:defRPr/>
            </a:pPr>
            <a:endParaRPr lang="en-US" dirty="0"/>
          </a:p>
        </p:txBody>
      </p:sp>
      <p:sp>
        <p:nvSpPr>
          <p:cNvPr id="104" name="Rectangle 103"/>
          <p:cNvSpPr/>
          <p:nvPr/>
        </p:nvSpPr>
        <p:spPr>
          <a:xfrm>
            <a:off x="3810000" y="4800600"/>
            <a:ext cx="1371600" cy="8382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POOR OUTCOME</a:t>
            </a:r>
          </a:p>
        </p:txBody>
      </p:sp>
      <p:sp>
        <p:nvSpPr>
          <p:cNvPr id="105" name="Isosceles Triangle 104"/>
          <p:cNvSpPr/>
          <p:nvPr/>
        </p:nvSpPr>
        <p:spPr>
          <a:xfrm>
            <a:off x="6477000" y="4419600"/>
            <a:ext cx="1219200" cy="76200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FPR0%(0-3)</a:t>
            </a:r>
          </a:p>
        </p:txBody>
      </p:sp>
      <p:cxnSp>
        <p:nvCxnSpPr>
          <p:cNvPr id="106" name="Straight Arrow Connector 105"/>
          <p:cNvCxnSpPr/>
          <p:nvPr/>
        </p:nvCxnSpPr>
        <p:spPr>
          <a:xfrm>
            <a:off x="5181600" y="5181600"/>
            <a:ext cx="1293813"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3810000" y="5867400"/>
            <a:ext cx="1371600" cy="838200"/>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BRAIN DEATH TEST</a:t>
            </a:r>
          </a:p>
        </p:txBody>
      </p:sp>
      <p:cxnSp>
        <p:nvCxnSpPr>
          <p:cNvPr id="110" name="Straight Arrow Connector 109"/>
          <p:cNvCxnSpPr>
            <a:endCxn id="111" idx="2"/>
          </p:cNvCxnSpPr>
          <p:nvPr/>
        </p:nvCxnSpPr>
        <p:spPr>
          <a:xfrm>
            <a:off x="5105400" y="6324600"/>
            <a:ext cx="12954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Isosceles Triangle 110"/>
          <p:cNvSpPr/>
          <p:nvPr/>
        </p:nvSpPr>
        <p:spPr>
          <a:xfrm>
            <a:off x="6400800" y="5562600"/>
            <a:ext cx="1219200" cy="76200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t>FPR </a:t>
            </a:r>
            <a:r>
              <a:rPr lang="en-US" sz="800"/>
              <a:t>0%</a:t>
            </a:r>
          </a:p>
          <a:p>
            <a:pPr algn="ctr">
              <a:defRPr/>
            </a:pPr>
            <a:r>
              <a:rPr lang="en-US" sz="800"/>
              <a:t>(</a:t>
            </a:r>
            <a:r>
              <a:rPr lang="en-US" sz="800" dirty="0"/>
              <a:t>0-3)</a:t>
            </a:r>
          </a:p>
        </p:txBody>
      </p:sp>
      <p:sp>
        <p:nvSpPr>
          <p:cNvPr id="74794" name="Rectangle 63"/>
          <p:cNvSpPr>
            <a:spLocks noChangeArrowheads="1"/>
          </p:cNvSpPr>
          <p:nvPr/>
        </p:nvSpPr>
        <p:spPr bwMode="auto">
          <a:xfrm>
            <a:off x="2438400" y="73025"/>
            <a:ext cx="6248400" cy="646113"/>
          </a:xfrm>
          <a:prstGeom prst="rect">
            <a:avLst/>
          </a:prstGeom>
          <a:noFill/>
          <a:ln w="9525">
            <a:noFill/>
            <a:miter lim="800000"/>
            <a:headEnd/>
            <a:tailEnd/>
          </a:ln>
        </p:spPr>
        <p:txBody>
          <a:bodyPr>
            <a:spAutoFit/>
          </a:bodyPr>
          <a:lstStyle/>
          <a:p>
            <a:r>
              <a:rPr lang="en-IN" b="1"/>
              <a:t>Decision Algorithm for Use in Outcome Prediction for Comatose</a:t>
            </a:r>
          </a:p>
          <a:p>
            <a:r>
              <a:rPr lang="en-IN" b="1"/>
              <a:t>Survivors of Cardiac Arrest</a:t>
            </a:r>
            <a:endParaRPr lang="en-IN"/>
          </a:p>
        </p:txBody>
      </p:sp>
      <p:sp>
        <p:nvSpPr>
          <p:cNvPr id="74795" name="Rectangle 64"/>
          <p:cNvSpPr>
            <a:spLocks noChangeArrowheads="1"/>
          </p:cNvSpPr>
          <p:nvPr/>
        </p:nvSpPr>
        <p:spPr bwMode="auto">
          <a:xfrm>
            <a:off x="5334000" y="6400800"/>
            <a:ext cx="4572000" cy="307975"/>
          </a:xfrm>
          <a:prstGeom prst="rect">
            <a:avLst/>
          </a:prstGeom>
          <a:noFill/>
          <a:ln w="9525">
            <a:noFill/>
            <a:miter lim="800000"/>
            <a:headEnd/>
            <a:tailEnd/>
          </a:ln>
        </p:spPr>
        <p:txBody>
          <a:bodyPr>
            <a:spAutoFit/>
          </a:bodyPr>
          <a:lstStyle/>
          <a:p>
            <a:r>
              <a:rPr lang="en-IN" sz="1400"/>
              <a:t>Wijdicks EFM et al. Neurology 2006; 67:203-10. al.</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2"/>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0"/>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0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0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05"/>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2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3"/>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nodeType="clickEffect">
                                  <p:stCondLst>
                                    <p:cond delay="0"/>
                                  </p:stCondLst>
                                  <p:childTnLst>
                                    <p:set>
                                      <p:cBhvr>
                                        <p:cTn id="106" dur="1" fill="hold">
                                          <p:stCondLst>
                                            <p:cond delay="0"/>
                                          </p:stCondLst>
                                        </p:cTn>
                                        <p:tgtEl>
                                          <p:spTgt spid="8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6"/>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0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1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11" grpId="0" animBg="1"/>
      <p:bldP spid="12" grpId="0" animBg="1"/>
      <p:bldP spid="13" grpId="0" animBg="1"/>
      <p:bldP spid="73" grpId="0" animBg="1"/>
      <p:bldP spid="77" grpId="0" animBg="1"/>
      <p:bldP spid="80" grpId="0" animBg="1"/>
      <p:bldP spid="81" grpId="0" animBg="1"/>
      <p:bldP spid="82" grpId="0" animBg="1"/>
      <p:bldP spid="86" grpId="0" animBg="1"/>
      <p:bldP spid="88" grpId="0" animBg="1"/>
      <p:bldP spid="90" grpId="0" animBg="1"/>
      <p:bldP spid="92" grpId="0" animBg="1"/>
      <p:bldP spid="95" grpId="0" animBg="1"/>
      <p:bldP spid="96" grpId="0" animBg="1"/>
      <p:bldP spid="101" grpId="0" animBg="1"/>
      <p:bldP spid="102" grpId="0" animBg="1"/>
      <p:bldP spid="104" grpId="0" animBg="1"/>
      <p:bldP spid="105" grpId="0" animBg="1"/>
      <p:bldP spid="107" grpId="0" animBg="1"/>
      <p:bldP spid="111"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endParaRPr lang="en-IN" smtClean="0"/>
          </a:p>
        </p:txBody>
      </p:sp>
      <p:pic>
        <p:nvPicPr>
          <p:cNvPr id="75779" name="Picture 2"/>
          <p:cNvPicPr>
            <a:picLocks noChangeAspect="1" noChangeArrowheads="1"/>
          </p:cNvPicPr>
          <p:nvPr/>
        </p:nvPicPr>
        <p:blipFill>
          <a:blip r:embed="rId2"/>
          <a:srcRect/>
          <a:stretch>
            <a:fillRect/>
          </a:stretch>
        </p:blipFill>
        <p:spPr bwMode="auto">
          <a:xfrm>
            <a:off x="381000" y="304800"/>
            <a:ext cx="8153400" cy="27813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endParaRPr lang="en-IN" smtClean="0"/>
          </a:p>
        </p:txBody>
      </p:sp>
      <p:pic>
        <p:nvPicPr>
          <p:cNvPr id="76803" name="Picture 2"/>
          <p:cNvPicPr>
            <a:picLocks noGrp="1" noChangeAspect="1" noChangeArrowheads="1"/>
          </p:cNvPicPr>
          <p:nvPr>
            <p:ph idx="1"/>
          </p:nvPr>
        </p:nvPicPr>
        <p:blipFill>
          <a:blip r:embed="rId2"/>
          <a:srcRect/>
          <a:stretch>
            <a:fillRect/>
          </a:stretch>
        </p:blipFill>
        <p:spPr>
          <a:xfrm>
            <a:off x="381000" y="1524000"/>
            <a:ext cx="4283075" cy="4525963"/>
          </a:xfrm>
        </p:spPr>
      </p:pic>
      <p:pic>
        <p:nvPicPr>
          <p:cNvPr id="76804" name="Picture 3"/>
          <p:cNvPicPr>
            <a:picLocks noChangeAspect="1" noChangeArrowheads="1"/>
          </p:cNvPicPr>
          <p:nvPr/>
        </p:nvPicPr>
        <p:blipFill>
          <a:blip r:embed="rId3"/>
          <a:srcRect/>
          <a:stretch>
            <a:fillRect/>
          </a:stretch>
        </p:blipFill>
        <p:spPr bwMode="auto">
          <a:xfrm>
            <a:off x="4953000" y="1524000"/>
            <a:ext cx="3810000" cy="4575175"/>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Grp="1" noChangeAspect="1" noChangeArrowheads="1"/>
          </p:cNvPicPr>
          <p:nvPr>
            <p:ph idx="1"/>
          </p:nvPr>
        </p:nvPicPr>
        <p:blipFill>
          <a:blip r:embed="rId2"/>
          <a:srcRect/>
          <a:stretch>
            <a:fillRect/>
          </a:stretch>
        </p:blipFill>
        <p:spPr>
          <a:xfrm>
            <a:off x="228600" y="1371600"/>
            <a:ext cx="4876800" cy="3914775"/>
          </a:xfrm>
        </p:spPr>
      </p:pic>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endParaRPr lang="en-IN" smtClean="0"/>
          </a:p>
        </p:txBody>
      </p:sp>
      <p:sp>
        <p:nvSpPr>
          <p:cNvPr id="78851" name="Content Placeholder 2"/>
          <p:cNvSpPr>
            <a:spLocks noGrp="1"/>
          </p:cNvSpPr>
          <p:nvPr>
            <p:ph idx="1"/>
          </p:nvPr>
        </p:nvSpPr>
        <p:spPr/>
        <p:txBody>
          <a:bodyPr/>
          <a:lstStyle/>
          <a:p>
            <a:pPr marL="0" indent="0" eaLnBrk="1" hangingPunct="1">
              <a:buFont typeface="Arial" charset="0"/>
              <a:buNone/>
            </a:pPr>
            <a:r>
              <a:rPr lang="en-US" sz="9600" b="1" i="1" smtClean="0">
                <a:solidFill>
                  <a:srgbClr val="FF0000"/>
                </a:solidFill>
              </a:rPr>
              <a:t>   THANK YOU</a:t>
            </a:r>
            <a:endParaRPr lang="en-IN" sz="9600" b="1" i="1" smtClean="0">
              <a:solidFill>
                <a:srgbClr val="FF0000"/>
              </a:solidFill>
            </a:endParaRP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IN" smtClean="0"/>
          </a:p>
        </p:txBody>
      </p:sp>
      <p:sp>
        <p:nvSpPr>
          <p:cNvPr id="9219" name="Content Placeholder 2"/>
          <p:cNvSpPr>
            <a:spLocks noGrp="1"/>
          </p:cNvSpPr>
          <p:nvPr>
            <p:ph idx="1"/>
          </p:nvPr>
        </p:nvSpPr>
        <p:spPr/>
        <p:txBody>
          <a:bodyPr/>
          <a:lstStyle/>
          <a:p>
            <a:pPr marL="0" indent="0">
              <a:buFont typeface="Arial" charset="0"/>
              <a:buNone/>
            </a:pPr>
            <a:r>
              <a:rPr lang="en-US" sz="6000" b="1" smtClean="0"/>
              <a:t>MANAGEMENT OF POST CARDIAC ARREST PATIENT</a:t>
            </a:r>
            <a:endParaRPr lang="en-IN" sz="6000" b="1" smtClean="0"/>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Objectives</a:t>
            </a:r>
          </a:p>
        </p:txBody>
      </p:sp>
      <p:sp>
        <p:nvSpPr>
          <p:cNvPr id="10243" name="Content Placeholder 2"/>
          <p:cNvSpPr>
            <a:spLocks noGrp="1"/>
          </p:cNvSpPr>
          <p:nvPr>
            <p:ph idx="1"/>
          </p:nvPr>
        </p:nvSpPr>
        <p:spPr/>
        <p:txBody>
          <a:bodyPr/>
          <a:lstStyle/>
          <a:p>
            <a:pPr eaLnBrk="1" hangingPunct="1"/>
            <a:r>
              <a:rPr lang="en-US" smtClean="0"/>
              <a:t>Optimize cardiopulmonary function and vital organ perfusion.</a:t>
            </a:r>
          </a:p>
          <a:p>
            <a:pPr eaLnBrk="1" hangingPunct="1"/>
            <a:r>
              <a:rPr lang="en-US" b="1" i="1" smtClean="0"/>
              <a:t>Out-of-hospital cardiac arrest</a:t>
            </a:r>
          </a:p>
          <a:p>
            <a:pPr eaLnBrk="1" hangingPunct="1">
              <a:buFont typeface="Arial" charset="0"/>
              <a:buNone/>
            </a:pPr>
            <a:r>
              <a:rPr lang="en-US" smtClean="0"/>
              <a:t>    Transport patient to an appropriate hospital with a comprehensive post–cardiac arrest treatment system of care that includes acute coronary interventions,neurological care, goal-directed critical care, and hypothermia.</a:t>
            </a:r>
          </a:p>
        </p:txBody>
      </p:sp>
      <p:sp>
        <p:nvSpPr>
          <p:cNvPr id="2" name="Footer Placeholder 1"/>
          <p:cNvSpPr>
            <a:spLocks noGrp="1"/>
          </p:cNvSpPr>
          <p:nvPr>
            <p:ph type="ftr" sz="quarter" idx="11"/>
          </p:nvPr>
        </p:nvSpPr>
        <p:spPr/>
        <p:txBody>
          <a:bodyPr/>
          <a:lstStyle/>
          <a:p>
            <a:pPr>
              <a:defRPr/>
            </a:pPr>
            <a:r>
              <a:rPr lang="en-US"/>
              <a:t>Criticalcareindia.com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3174</Words>
  <Application>Microsoft Office PowerPoint</Application>
  <PresentationFormat>On-screen Show (4:3)</PresentationFormat>
  <Paragraphs>418</Paragraphs>
  <Slides>76</Slides>
  <Notes>1</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Post-cardiac arrest organ support &amp; prognostication</vt:lpstr>
      <vt:lpstr>Slide 2</vt:lpstr>
      <vt:lpstr>Slide 3</vt:lpstr>
      <vt:lpstr>Slide 4</vt:lpstr>
      <vt:lpstr>Factors before Cardiac Arrest</vt:lpstr>
      <vt:lpstr>Factors during cardiac arrest</vt:lpstr>
      <vt:lpstr>Factors after cardiac arrest and resuscitation:  </vt:lpstr>
      <vt:lpstr>Slide 8</vt:lpstr>
      <vt:lpstr>Objectives</vt:lpstr>
      <vt:lpstr>Slide 10</vt:lpstr>
      <vt:lpstr>Improved neurologically intact survival to hospital discharge-- Comatose patients with out-of-hospital ventricular fibrillation (VF) cardiac arrest (Cooled to 32°C to 34°C for 12 or 24 hours). </vt:lpstr>
      <vt:lpstr>Belliard G, Resuscitation. 2007;75:252–259. Castrejon S et al. Rev Esp Cardiol. 2009;62:733–741. </vt:lpstr>
      <vt:lpstr>Sunde K. Resuscitation. 2007;73:29 –39. Bernard SA. AnnEmerg Med. 1997;30:146 –153. Oddo M, Schaller. Crit Care Med. 2006;34:1865–1873. Busch M. Acta Anaesthesiol Scand. 2006;50:1277–1283.Storm. Crit Care. 2008;12:R78. Don CW Crit Care Med. 2009;37:3062–3069. </vt:lpstr>
      <vt:lpstr>Timing for hypothermia</vt:lpstr>
      <vt:lpstr>How &amp; How long</vt:lpstr>
      <vt:lpstr>Flint AC. Neurocrit Care. 2007;7:109 –118. Pichon N. Crit Care. 2007;11:R71. Kliegel A. Resuscitation. 2005;64:347–351. Kliegel A. Resuscitation. 2007;73:46 –53. Kim F. Circulation. 2005;112:715–719. </vt:lpstr>
      <vt:lpstr>Imamura M. Acta Anaesthesiol Scand. 1998;42:1222–1226. Pujol A. J Cardiothorac Vasc Anesth. 1996;10:336 –341. </vt:lpstr>
      <vt:lpstr>Nielsen N. Acta Anaesthesiol Scand. 2009;53:926 –934.  N Engl J Med. 2002;346:549 –556. Bernard SA. N Engl J Med. 2002;346:557–563.  </vt:lpstr>
      <vt:lpstr>Comatose-- Lack of meaningful response to verbal commands </vt:lpstr>
      <vt:lpstr>Hyperthermia</vt:lpstr>
      <vt:lpstr>Wang Y. Stroke. 2000;31:404–409.  Diringer MN. Crit Care Med. 2004;32: 559–564.  Diringer MN. Crit Care Med. 2004;32:1489 –1495.  Reith J. Lancet. 1996; 347(8999):422– 425.  Hanchaiphiboolkul S.. J Med Assoc Thai. 2005;88:26 –31. Kammersgaard LP. The Copenhagen Stroke Study. Stroke. 2002;33:1759 –1762. </vt:lpstr>
      <vt:lpstr>Slide 22</vt:lpstr>
      <vt:lpstr>Pulmonary System</vt:lpstr>
      <vt:lpstr>Slide 24</vt:lpstr>
      <vt:lpstr>Slide 25</vt:lpstr>
      <vt:lpstr>Kuisma M, Boyd J, Voipio V, Alaspaa A, Roine RO, Rosenberg P. Comparison of 30 and the 100% inspired oxygen concentrations during early post-resuscitation period: a randomised controlled pilot study. Resuscitation. 2006;69:199 –206. </vt:lpstr>
      <vt:lpstr>Hypercarbia</vt:lpstr>
      <vt:lpstr>Wolfson SK. Resuscitation. 1992;23:1–20. Fischer M. Intensive Care Med. 1995;21:132–141. </vt:lpstr>
      <vt:lpstr>Sunde K.Resuscitation. 2007;73:29 –39.</vt:lpstr>
      <vt:lpstr>Tidal Volume..</vt:lpstr>
      <vt:lpstr>Wan S.. Circulation. 2004;110: 744–749. Scholz KH. DtschMed Wochenschr. 1990;115:930 –935. Bottiger BW. Lancet. 2001;357(9268):1583–1585. Fatovich DM(The TICA trial). Resuscitation. 2004;61:309–313. </vt:lpstr>
      <vt:lpstr>Konstantinov IE. Tex Heart Inst J. 2007;34:41– 45;45–46. Fava M. J Vasc Interv Radiol. 2005;16:119 –123. </vt:lpstr>
      <vt:lpstr>Slide 33</vt:lpstr>
      <vt:lpstr>Sedation After Cardiac Arrest</vt:lpstr>
      <vt:lpstr>Cardiovascular System</vt:lpstr>
      <vt:lpstr>Spaulding CM. N Engl J Med. 1997;336:1629 –1633. Sunde K.Resuscitation. 2007;73:29 –39. Reynolds JC. J Intensive Care Med. 2009;24:179 –186.  Hovdenes J. Acta Anaesthesiol Scand. 2007;51:137–142.  </vt:lpstr>
      <vt:lpstr>Vasoactive Drugs for Use in Post–Cardiac Arrest Patients</vt:lpstr>
      <vt:lpstr>Spaulding CM. N Engl J Med. 1997;336:1629 –1633. Dumas F, Insights from the PROCAT(Parisian Region Out of Hospital Cardiac Arrest) Registry. Circ Cardiovasc Interv. 2010;3:200 –207. </vt:lpstr>
      <vt:lpstr>Slide 39</vt:lpstr>
      <vt:lpstr>Glucose Control</vt:lpstr>
      <vt:lpstr>Corticosteroid in Post Arrest</vt:lpstr>
      <vt:lpstr>Central Nervous System</vt:lpstr>
      <vt:lpstr>EEG</vt:lpstr>
      <vt:lpstr>EEG</vt:lpstr>
      <vt:lpstr>Anticonvulsant therapy</vt:lpstr>
      <vt:lpstr>Damian MS, Ellenberg D, Gildemeister R, Lauermann J, Simonis G, Sauter W, Georgi C. Coenzyme Q10 combined with mild hypothermia after cardiac arrest: a preliminary study. Circulation. 2004;110: 3011–3016. </vt:lpstr>
      <vt:lpstr>Prognostication of Neurological Outcome in Comatose Cardiac Arrest Survivors</vt:lpstr>
      <vt:lpstr>Slide 48</vt:lpstr>
      <vt:lpstr>Measures of Prognosis </vt:lpstr>
      <vt:lpstr>Slide 50</vt:lpstr>
      <vt:lpstr>Pupillary Reaction</vt:lpstr>
      <vt:lpstr>Slide 52</vt:lpstr>
      <vt:lpstr>Response to noxious stimulus</vt:lpstr>
      <vt:lpstr>Corneal Reflex</vt:lpstr>
      <vt:lpstr>Vestibulo-occular reflex</vt:lpstr>
      <vt:lpstr>Myoclonic status epilepticus</vt:lpstr>
      <vt:lpstr>Slide 57</vt:lpstr>
      <vt:lpstr>Wijdicks EF.Report of the Quality Standards Subcommittee of the American Academy of Neurology. Neurology. 2006;67:203–210. Zandbergen EG. Lancet. 1998;352(9143):1808 –1812. </vt:lpstr>
      <vt:lpstr>Bilateral absence of the N20 cortical response to median nerve stimulation after 24 hours predicts poor outcome in comatose cardiac arrest survivors not treated with therapeutic hypothermia (Class IIa, LOE A) </vt:lpstr>
      <vt:lpstr>Slide 60</vt:lpstr>
      <vt:lpstr>Slide 61</vt:lpstr>
      <vt:lpstr>Neuroimaging</vt:lpstr>
      <vt:lpstr>Slide 63</vt:lpstr>
      <vt:lpstr>Slide 64</vt:lpstr>
      <vt:lpstr>Blood and Cerebrospinal Fluid Biomarkers</vt:lpstr>
      <vt:lpstr>Wijdicks EF .Report of the Quality Standards Subcommittee of the American Academy of Neurology. Neurology. 2006;67:203–210.  Zandbergen EG. Neurology. 2006;66:62– 68. </vt:lpstr>
      <vt:lpstr>Grubb NR. Prediction of cognitive dysfunction after resuscitation from out-of-hospital cardiac arrest using serum neuron-specific enolase and protein S-100. Heart. 2007;93:1268 –1273. </vt:lpstr>
      <vt:lpstr>Pelinka LE.Nonspecific increase of systemic neuron-specific enolase after trauma: clinical and experimental findings. Shock 2005;24:119 –123. </vt:lpstr>
      <vt:lpstr>Changes in Prognostication With Hypothermia</vt:lpstr>
      <vt:lpstr>Slide 70</vt:lpstr>
      <vt:lpstr>Slide 71</vt:lpstr>
      <vt:lpstr>Slide 72</vt:lpstr>
      <vt:lpstr>Slide 73</vt:lpstr>
      <vt:lpstr>Slide 74</vt:lpstr>
      <vt:lpstr>Slide 75</vt:lpstr>
      <vt:lpstr>Slide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Post-cardiac arrest organ support &amp; prognostication</dc:title>
  <dc:creator>Sananta</dc:creator>
  <cp:lastModifiedBy>Sananta</cp:lastModifiedBy>
  <cp:revision>1</cp:revision>
  <dcterms:created xsi:type="dcterms:W3CDTF">2015-11-24T05:50:40Z</dcterms:created>
  <dcterms:modified xsi:type="dcterms:W3CDTF">2015-11-24T05:51:12Z</dcterms:modified>
</cp:coreProperties>
</file>