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3" r:id="rId2"/>
    <p:sldId id="257" r:id="rId3"/>
    <p:sldId id="259" r:id="rId4"/>
    <p:sldId id="261" r:id="rId5"/>
    <p:sldId id="262" r:id="rId6"/>
    <p:sldId id="263" r:id="rId7"/>
    <p:sldId id="264" r:id="rId8"/>
    <p:sldId id="280" r:id="rId9"/>
    <p:sldId id="270" r:id="rId10"/>
    <p:sldId id="271" r:id="rId11"/>
    <p:sldId id="279" r:id="rId12"/>
    <p:sldId id="277" r:id="rId13"/>
    <p:sldId id="281" r:id="rId14"/>
    <p:sldId id="290" r:id="rId15"/>
    <p:sldId id="287" r:id="rId16"/>
    <p:sldId id="284" r:id="rId17"/>
    <p:sldId id="267" r:id="rId18"/>
    <p:sldId id="291" r:id="rId19"/>
    <p:sldId id="275" r:id="rId20"/>
    <p:sldId id="276" r:id="rId21"/>
    <p:sldId id="268" r:id="rId22"/>
    <p:sldId id="288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B9C2F-BA24-4E7E-B8D1-83F3810829AC}" type="datetimeFigureOut">
              <a:rPr lang="en-US" smtClean="0"/>
              <a:t>11/24/2015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3C4FE-9EE9-4173-8300-F612CE2D569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80900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Criticalcareindia.com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CB6-6E04-4F95-A7CA-7632F339C97C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9B9B-566D-4568-9013-032B6FB2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346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CB6-6E04-4F95-A7CA-7632F339C97C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9B9B-566D-4568-9013-032B6FB2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43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CB6-6E04-4F95-A7CA-7632F339C97C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9B9B-566D-4568-9013-032B6FB2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8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CB6-6E04-4F95-A7CA-7632F339C97C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9B9B-566D-4568-9013-032B6FB2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09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CB6-6E04-4F95-A7CA-7632F339C97C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9B9B-566D-4568-9013-032B6FB2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89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CB6-6E04-4F95-A7CA-7632F339C97C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9B9B-566D-4568-9013-032B6FB2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29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CB6-6E04-4F95-A7CA-7632F339C97C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9B9B-566D-4568-9013-032B6FB2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04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CB6-6E04-4F95-A7CA-7632F339C97C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9B9B-566D-4568-9013-032B6FB2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22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CB6-6E04-4F95-A7CA-7632F339C97C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9B9B-566D-4568-9013-032B6FB2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19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CB6-6E04-4F95-A7CA-7632F339C97C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9B9B-566D-4568-9013-032B6FB2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8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E8CB6-6E04-4F95-A7CA-7632F339C97C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9B9B-566D-4568-9013-032B6FB2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6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E8CB6-6E04-4F95-A7CA-7632F339C97C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79B9B-566D-4568-9013-032B6FB2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96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Management of Cardiac arrest in Post Cardiac Surgery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        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Sananta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Kumar Dash</a:t>
            </a:r>
          </a:p>
          <a:p>
            <a:pPr algn="l">
              <a:defRPr/>
            </a:pPr>
            <a:r>
              <a:rPr lang="en-US" sz="1600" b="1" dirty="0" smtClean="0">
                <a:latin typeface="Aharoni" pitchFamily="2" charset="-79"/>
                <a:cs typeface="Aharoni" pitchFamily="2" charset="-79"/>
              </a:rPr>
              <a:t>                     MD (Anesthesiology), FNB (CCM), EDICM, FCCP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5690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Criticalcareindia.com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200" y="152400"/>
            <a:ext cx="2438400" cy="466725"/>
          </a:xfrm>
          <a:prstGeom prst="rect">
            <a:avLst/>
          </a:prstGeom>
          <a:noFill/>
          <a:ln>
            <a:noFill/>
          </a:ln>
          <a:effectLst>
            <a:glow rad="381000">
              <a:schemeClr val="accent1">
                <a:alpha val="46000"/>
              </a:schemeClr>
            </a:glow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54" name="Picture 4" descr="C:\Users\Sananta.Dash\Downloads\fbaa46_5cd63579124b462580901f5298ef7fe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7213" y="5562600"/>
            <a:ext cx="9477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</a:t>
            </a:r>
            <a:r>
              <a:rPr lang="en-US" dirty="0" err="1" smtClean="0"/>
              <a:t>tamponade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0" y="1311322"/>
            <a:ext cx="4724400" cy="32157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0800000">
            <a:off x="2895598" y="1455761"/>
            <a:ext cx="2209801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799" y="1409700"/>
            <a:ext cx="1066800" cy="39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JVP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296" y="4511436"/>
            <a:ext cx="1066800" cy="39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↓BP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45812" y="4527076"/>
            <a:ext cx="1066800" cy="579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Muffled Heart Sound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5139518" y="1135040"/>
            <a:ext cx="3581400" cy="7779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↑JVP, Loss of Y descend, sharp &amp; deep x descend in CVP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5464729"/>
            <a:ext cx="5562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272" y="2076514"/>
            <a:ext cx="4246728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thebluntdissection.org/wp-content/uploads/2013/12/RV-Collapse-Tampona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312" y="2259846"/>
            <a:ext cx="2771775" cy="226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5618897" y="5737755"/>
            <a:ext cx="3581400" cy="7779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Pulsus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paradoxus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60476" y="4618345"/>
            <a:ext cx="1616123" cy="488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BECK’s triad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2336" y="122003"/>
            <a:ext cx="6412832" cy="6316446"/>
          </a:xfrm>
          <a:prstGeom prst="rect">
            <a:avLst/>
          </a:prstGeom>
          <a:noFill/>
          <a:ln w="50800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2">
                <a:lumMod val="40000"/>
                <a:lumOff val="6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2336" y="6464200"/>
            <a:ext cx="6412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European Journal of Cardio-thoracic Surgery 36 (2009) 3—28</a:t>
            </a:r>
          </a:p>
        </p:txBody>
      </p:sp>
    </p:spTree>
    <p:extLst>
      <p:ext uri="{BB962C8B-B14F-4D97-AF65-F5344CB8AC3E}">
        <p14:creationId xmlns:p14="http://schemas.microsoft.com/office/powerpoint/2010/main" xmlns="" val="28070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50224" y="28433"/>
            <a:ext cx="45720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524000"/>
            <a:ext cx="7467600" cy="504230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4230480" cy="480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6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3400" y="381000"/>
            <a:ext cx="45720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Airway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breathing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040340"/>
            <a:ext cx="8229600" cy="452596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Oxygen 100%.</a:t>
            </a:r>
            <a:endParaRPr lang="en-US" dirty="0"/>
          </a:p>
          <a:p>
            <a:r>
              <a:rPr lang="en-US" dirty="0" smtClean="0"/>
              <a:t>Ventilator disconnected </a:t>
            </a:r>
            <a:r>
              <a:rPr lang="en-US" dirty="0"/>
              <a:t>and a </a:t>
            </a:r>
            <a:r>
              <a:rPr lang="en-US" dirty="0" smtClean="0"/>
              <a:t>bag/valve </a:t>
            </a:r>
            <a:r>
              <a:rPr lang="en-US" dirty="0"/>
              <a:t>used. </a:t>
            </a:r>
            <a:endParaRPr lang="en-US" dirty="0" smtClean="0"/>
          </a:p>
          <a:p>
            <a:r>
              <a:rPr lang="en-US" dirty="0" smtClean="0"/>
              <a:t>Listen </a:t>
            </a:r>
            <a:r>
              <a:rPr lang="en-US" dirty="0"/>
              <a:t>for breath sounds both </a:t>
            </a:r>
            <a:r>
              <a:rPr lang="en-US" dirty="0" smtClean="0"/>
              <a:t>sides to </a:t>
            </a:r>
            <a:r>
              <a:rPr lang="en-US" dirty="0"/>
              <a:t>identify a </a:t>
            </a:r>
            <a:r>
              <a:rPr lang="en-US" dirty="0" smtClean="0"/>
              <a:t>pneumothorax or </a:t>
            </a:r>
            <a:r>
              <a:rPr lang="en-US" dirty="0"/>
              <a:t>a </a:t>
            </a:r>
            <a:r>
              <a:rPr lang="en-US" dirty="0" err="1"/>
              <a:t>haemothorax</a:t>
            </a:r>
            <a:r>
              <a:rPr lang="en-US" dirty="0"/>
              <a:t> if present.</a:t>
            </a:r>
          </a:p>
          <a:p>
            <a:r>
              <a:rPr lang="en-US" dirty="0"/>
              <a:t>If T</a:t>
            </a:r>
            <a:r>
              <a:rPr lang="en-US" dirty="0" smtClean="0"/>
              <a:t>ension pneumothorax – drain (needle followed by drain)</a:t>
            </a:r>
          </a:p>
        </p:txBody>
      </p:sp>
      <p:pic>
        <p:nvPicPr>
          <p:cNvPr id="11266" name="Picture 2" descr="http://airway.jems.com/wp-content/uploads/2012/06/Slid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59226" cy="296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03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3400" y="381000"/>
            <a:ext cx="45720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 compression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667000"/>
            <a:ext cx="8229600" cy="389930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ECM should </a:t>
            </a:r>
            <a:r>
              <a:rPr lang="en-US" dirty="0"/>
              <a:t>commence immediately at </a:t>
            </a:r>
            <a:r>
              <a:rPr lang="en-US" dirty="0" smtClean="0"/>
              <a:t>a rate </a:t>
            </a:r>
            <a:r>
              <a:rPr lang="en-US" dirty="0"/>
              <a:t>of 100 beats/min while looking at the arterial </a:t>
            </a:r>
            <a:r>
              <a:rPr lang="en-US" dirty="0" smtClean="0"/>
              <a:t>trace to </a:t>
            </a:r>
            <a:r>
              <a:rPr lang="en-US" dirty="0"/>
              <a:t>assess effectiveness.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deferred until </a:t>
            </a:r>
            <a:r>
              <a:rPr lang="en-US" dirty="0" smtClean="0"/>
              <a:t>initial defibrillation </a:t>
            </a:r>
            <a:r>
              <a:rPr lang="en-US" dirty="0"/>
              <a:t>or pacing (as appropriate) </a:t>
            </a:r>
            <a:r>
              <a:rPr lang="en-US" dirty="0" smtClean="0"/>
              <a:t>have been </a:t>
            </a:r>
            <a:r>
              <a:rPr lang="en-US" dirty="0"/>
              <a:t>attempted, provided this can be done </a:t>
            </a:r>
            <a:r>
              <a:rPr lang="en-US" dirty="0" smtClean="0"/>
              <a:t>in less </a:t>
            </a:r>
            <a:r>
              <a:rPr lang="en-US" dirty="0"/>
              <a:t>than 1 </a:t>
            </a:r>
            <a:r>
              <a:rPr lang="en-US" dirty="0" smtClean="0"/>
              <a:t>min.</a:t>
            </a:r>
          </a:p>
        </p:txBody>
      </p:sp>
      <p:pic>
        <p:nvPicPr>
          <p:cNvPr id="8194" name="Picture 2" descr="http://www.funnycutepics.com/wp/wp-content/uploads/2012/10/20121022-134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9" y="27777"/>
            <a:ext cx="3976379" cy="24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2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3400" y="381000"/>
            <a:ext cx="45720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Defibrillation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040340"/>
            <a:ext cx="8229600" cy="452596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VF/VT </a:t>
            </a:r>
            <a:r>
              <a:rPr lang="en-US" dirty="0"/>
              <a:t>(monitored)- Immediate </a:t>
            </a:r>
            <a:r>
              <a:rPr lang="en-US" dirty="0" err="1"/>
              <a:t>upto</a:t>
            </a:r>
            <a:r>
              <a:rPr lang="en-US" dirty="0"/>
              <a:t> three stalked </a:t>
            </a:r>
            <a:r>
              <a:rPr lang="en-US" dirty="0" smtClean="0"/>
              <a:t>shocks</a:t>
            </a:r>
            <a:endParaRPr lang="en-US" dirty="0"/>
          </a:p>
          <a:p>
            <a:r>
              <a:rPr lang="en-US" dirty="0"/>
              <a:t>If unsuccessful- trigger the need for </a:t>
            </a:r>
            <a:r>
              <a:rPr lang="en-US" dirty="0" err="1"/>
              <a:t>resternotomy</a:t>
            </a:r>
            <a:endParaRPr lang="en-US" dirty="0"/>
          </a:p>
          <a:p>
            <a:r>
              <a:rPr lang="en-US" dirty="0"/>
              <a:t>Further defibrillation as per algorithm</a:t>
            </a:r>
          </a:p>
          <a:p>
            <a:r>
              <a:rPr lang="en-US" dirty="0"/>
              <a:t>Defibrillation with internal </a:t>
            </a:r>
            <a:r>
              <a:rPr lang="en-US" dirty="0" smtClean="0"/>
              <a:t>paddles </a:t>
            </a:r>
            <a:r>
              <a:rPr lang="en-US" dirty="0"/>
              <a:t>(10-20 J) once open </a:t>
            </a:r>
            <a:r>
              <a:rPr lang="en-US" dirty="0" smtClean="0"/>
              <a:t>chest.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42" name="Picture 2" descr="http://www.getbetterhealth.com/wp-content/uploads/2009/03/intern-with-pad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982"/>
            <a:ext cx="2435225" cy="284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58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3400" y="381000"/>
            <a:ext cx="45720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patients </a:t>
            </a:r>
            <a:r>
              <a:rPr lang="en-US" sz="2400" b="1" i="1" dirty="0">
                <a:solidFill>
                  <a:schemeClr val="tx1"/>
                </a:solidFill>
              </a:rPr>
              <a:t>with an intra-aortic balloon pump</a:t>
            </a:r>
          </a:p>
          <a:p>
            <a:pPr algn="ctr"/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040340"/>
            <a:ext cx="4876800" cy="452596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dirty="0" smtClean="0"/>
              <a:t>et </a:t>
            </a:r>
            <a:r>
              <a:rPr lang="en-US" dirty="0"/>
              <a:t>to pressure trigger.</a:t>
            </a:r>
          </a:p>
          <a:p>
            <a:r>
              <a:rPr lang="en-US" dirty="0"/>
              <a:t>If there is a significant period without </a:t>
            </a:r>
            <a:r>
              <a:rPr lang="en-US" dirty="0" smtClean="0"/>
              <a:t>massage, </a:t>
            </a:r>
            <a:r>
              <a:rPr lang="en-US" dirty="0" err="1" smtClean="0"/>
              <a:t>triggerings</a:t>
            </a:r>
            <a:r>
              <a:rPr lang="en-US" dirty="0" smtClean="0"/>
              <a:t> should be changed to </a:t>
            </a:r>
            <a:r>
              <a:rPr lang="en-US" dirty="0"/>
              <a:t>internal </a:t>
            </a:r>
            <a:r>
              <a:rPr lang="en-US" dirty="0" smtClean="0"/>
              <a:t>at a rate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100 </a:t>
            </a:r>
            <a:r>
              <a:rPr lang="en-US" dirty="0" err="1"/>
              <a:t>bpm</a:t>
            </a:r>
            <a:r>
              <a:rPr lang="en-US" dirty="0"/>
              <a:t> until massage </a:t>
            </a:r>
            <a:r>
              <a:rPr lang="en-US" dirty="0" smtClean="0"/>
              <a:t>is recommenced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4098" name="Picture 2" descr="https://encrypted-tbn0.gstatic.com/images?q=tbn:ANd9GcRvI3HfE8hdIerMG0fanqDouJf-X7IaE9Xt2yitlK8YhA2N7S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564" y="2040338"/>
            <a:ext cx="39720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66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3400" y="381000"/>
            <a:ext cx="45720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drugs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590800"/>
            <a:ext cx="8229600" cy="397550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Adrenaline/Vasopressin</a:t>
            </a:r>
            <a:r>
              <a:rPr lang="en-US" dirty="0" smtClean="0"/>
              <a:t>- Shouldn’t </a:t>
            </a:r>
            <a:r>
              <a:rPr lang="en-US" dirty="0"/>
              <a:t>be given during the cardiac arrest unless directed by a senior clinician experienced in their use</a:t>
            </a:r>
            <a:r>
              <a:rPr lang="en-US" dirty="0" smtClean="0"/>
              <a:t>. (insufficient evidence)</a:t>
            </a:r>
            <a:endParaRPr lang="en-US" dirty="0"/>
          </a:p>
          <a:p>
            <a:r>
              <a:rPr lang="en-US" dirty="0"/>
              <a:t>Dose- ≤ 100 </a:t>
            </a:r>
            <a:r>
              <a:rPr lang="en-US" dirty="0" smtClean="0"/>
              <a:t>mcg</a:t>
            </a:r>
          </a:p>
          <a:p>
            <a:r>
              <a:rPr lang="en-US" dirty="0" smtClean="0"/>
              <a:t>Stop all drug infusion and check all of them are correct to exclude medication errors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Atropine</a:t>
            </a:r>
            <a:r>
              <a:rPr lang="en-US" dirty="0" smtClean="0"/>
              <a:t>- Not recommended routinely unless patient falls in </a:t>
            </a:r>
            <a:r>
              <a:rPr lang="en-US" dirty="0" err="1" smtClean="0"/>
              <a:t>bradycardia</a:t>
            </a:r>
            <a:r>
              <a:rPr lang="en-US" dirty="0" smtClean="0"/>
              <a:t> algorithm</a:t>
            </a:r>
          </a:p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Amiodarone</a:t>
            </a:r>
            <a:r>
              <a:rPr lang="en-US" dirty="0" smtClean="0"/>
              <a:t>- 300 mg after third failed defibrillation</a:t>
            </a:r>
          </a:p>
        </p:txBody>
      </p:sp>
      <p:pic>
        <p:nvPicPr>
          <p:cNvPr id="7170" name="Picture 2" descr="https://s-media-cache-ak0.pinimg.com/236x/01/9d/13/019d134f1d47d31d78b4634b19c78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200"/>
            <a:ext cx="22479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20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3400" y="381000"/>
            <a:ext cx="45720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Re-thoracotomy indications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040340"/>
            <a:ext cx="5334000" cy="452596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Rethoracotomy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Performed by  intensive care specialist.</a:t>
            </a:r>
          </a:p>
          <a:p>
            <a:r>
              <a:rPr lang="en-US" dirty="0" smtClean="0"/>
              <a:t>Dedicated set of surgical instruments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6206" y="2439307"/>
            <a:ext cx="3493197" cy="398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33999" y="2042773"/>
            <a:ext cx="3797595" cy="452596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92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3400" y="381000"/>
            <a:ext cx="45720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resternotomy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040340"/>
            <a:ext cx="8229600" cy="452596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reversible causes excluded</a:t>
            </a:r>
          </a:p>
          <a:p>
            <a:r>
              <a:rPr lang="en-US" dirty="0" err="1" smtClean="0"/>
              <a:t>Resternotomy</a:t>
            </a:r>
            <a:r>
              <a:rPr lang="en-US" dirty="0" smtClean="0"/>
              <a:t> if</a:t>
            </a:r>
          </a:p>
          <a:p>
            <a:pPr>
              <a:buFont typeface="Wingdings" pitchFamily="2" charset="2"/>
              <a:buChar char="Ø"/>
            </a:pP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Failed 3 attempts of defibrillation</a:t>
            </a:r>
          </a:p>
          <a:p>
            <a:pPr>
              <a:buFont typeface="Wingdings" pitchFamily="2" charset="2"/>
              <a:buChar char="Ø"/>
            </a:pP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Adequate airway &amp; ventilation achieved</a:t>
            </a:r>
          </a:p>
          <a:p>
            <a:pPr>
              <a:buFont typeface="Wingdings" pitchFamily="2" charset="2"/>
              <a:buChar char="Ø"/>
            </a:pPr>
            <a:r>
              <a:rPr lang="en-US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Asystole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/PEA when other treatments failed</a:t>
            </a:r>
          </a:p>
          <a:p>
            <a:pPr>
              <a:buFont typeface="Wingdings" pitchFamily="2" charset="2"/>
              <a:buChar char="Ø"/>
            </a:pP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safely within 5 </a:t>
            </a:r>
            <a:r>
              <a:rPr lang="en-US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mins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arrest</a:t>
            </a:r>
          </a:p>
          <a:p>
            <a:pPr>
              <a:buFont typeface="Wingdings" pitchFamily="2" charset="2"/>
              <a:buChar char="Ø"/>
            </a:pP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standard part of resuscitation within 10days of cardiac </a:t>
            </a:r>
            <a:r>
              <a:rPr lang="en-US" sz="2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Sx</a:t>
            </a:r>
            <a:endParaRPr lang="en-US" sz="2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cardiac massage(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to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discharge 17-25%) </a:t>
            </a:r>
          </a:p>
        </p:txBody>
      </p:sp>
    </p:spTree>
    <p:extLst>
      <p:ext uri="{BB962C8B-B14F-4D97-AF65-F5344CB8AC3E}">
        <p14:creationId xmlns:p14="http://schemas.microsoft.com/office/powerpoint/2010/main" xmlns="" val="37792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0.7-2.9 %  (Survival 17-79%)</a:t>
            </a:r>
          </a:p>
        </p:txBody>
      </p:sp>
      <p:sp>
        <p:nvSpPr>
          <p:cNvPr id="4" name="Oval 3"/>
          <p:cNvSpPr/>
          <p:nvPr/>
        </p:nvSpPr>
        <p:spPr>
          <a:xfrm>
            <a:off x="4191000" y="381000"/>
            <a:ext cx="47244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 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9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3400" y="381000"/>
            <a:ext cx="45720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Reinstitution of emergency CPB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040340"/>
            <a:ext cx="8229600" cy="452596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Survival to discharge- 32-56% (when CPB instituted in ICU)</a:t>
            </a:r>
          </a:p>
          <a:p>
            <a:r>
              <a:rPr lang="en-US" dirty="0" smtClean="0"/>
              <a:t>Indications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Sx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bleeding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Graft occlusion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 to myocardium</a:t>
            </a:r>
          </a:p>
        </p:txBody>
      </p:sp>
    </p:spTree>
    <p:extLst>
      <p:ext uri="{BB962C8B-B14F-4D97-AF65-F5344CB8AC3E}">
        <p14:creationId xmlns:p14="http://schemas.microsoft.com/office/powerpoint/2010/main" xmlns="" val="3330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8518988"/>
              </p:ext>
            </p:extLst>
          </p:nvPr>
        </p:nvGraphicFramePr>
        <p:xfrm>
          <a:off x="609600" y="1828800"/>
          <a:ext cx="7696200" cy="4775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47800"/>
                <a:gridCol w="3124200"/>
                <a:gridCol w="312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 cardiac Surgery CPR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Conventional CPR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Adrenaline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≤100 mcg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1000mcg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Chest compression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</a:t>
                      </a:r>
                      <a:r>
                        <a:rPr lang="en-US" baseline="0" dirty="0" smtClean="0"/>
                        <a:t> wait if </a:t>
                      </a:r>
                    </a:p>
                    <a:p>
                      <a:r>
                        <a:rPr lang="en-US" baseline="0" dirty="0" smtClean="0"/>
                        <a:t>defibrillation is immediately available</a:t>
                      </a:r>
                    </a:p>
                    <a:p>
                      <a:r>
                        <a:rPr lang="en-US" baseline="0" dirty="0" smtClean="0"/>
                        <a:t>Pacing can be started immediately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Internal massage if chest</a:t>
                      </a:r>
                      <a:r>
                        <a:rPr lang="en-US" baseline="0" dirty="0" smtClean="0"/>
                        <a:t> is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Chest compression </a:t>
                      </a:r>
                      <a:r>
                        <a:rPr lang="en-US" baseline="0" dirty="0" smtClean="0"/>
                        <a:t> 1</a:t>
                      </a:r>
                      <a:r>
                        <a:rPr lang="en-US" dirty="0" smtClean="0"/>
                        <a:t>st priority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stalked shock, internal paddle (10-20 J if open chest)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shock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 when indicated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indicated in </a:t>
                      </a:r>
                      <a:r>
                        <a:rPr lang="en-US" dirty="0" err="1" smtClean="0"/>
                        <a:t>asystole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Resternotomy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priority if reversible causes exclude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343400" y="304800"/>
            <a:ext cx="45720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1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3400" y="381000"/>
            <a:ext cx="45720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Unresolved issues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040340"/>
            <a:ext cx="8229600" cy="452596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Precordial thump</a:t>
            </a:r>
          </a:p>
          <a:p>
            <a:r>
              <a:rPr lang="en-US" dirty="0" smtClean="0"/>
              <a:t>Administration of Adrenaline</a:t>
            </a:r>
            <a:r>
              <a:rPr lang="en-US" smtClean="0"/>
              <a:t>/ Vasopressin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262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62200" y="160337"/>
            <a:ext cx="6781800" cy="25145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funny cpr carto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funny cpr carto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scrubsmag.mindovermediallc.netdna-cdn.com/wp-content/uploads/CP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75" y="2743199"/>
            <a:ext cx="45910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84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191000" y="381000"/>
            <a:ext cx="47244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828800"/>
            <a:ext cx="8229600" cy="452596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1864</a:t>
            </a:r>
            <a:r>
              <a:rPr lang="en-US" dirty="0" smtClean="0"/>
              <a:t>- John Hill Royal free Hospital- Sternal compression in 2 patients (arrested) revived.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1874</a:t>
            </a:r>
            <a:r>
              <a:rPr lang="en-US" dirty="0" smtClean="0"/>
              <a:t>- Hake et al. -1st description of open chest </a:t>
            </a:r>
            <a:r>
              <a:rPr lang="en-US" dirty="0" err="1" smtClean="0"/>
              <a:t>resuscitaion</a:t>
            </a:r>
            <a:endParaRPr lang="en-US" dirty="0" smtClean="0"/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1981</a:t>
            </a:r>
            <a:r>
              <a:rPr lang="en-US" dirty="0" smtClean="0"/>
              <a:t>- </a:t>
            </a:r>
            <a:r>
              <a:rPr lang="en-US" dirty="0" err="1" smtClean="0"/>
              <a:t>Fairman</a:t>
            </a:r>
            <a:r>
              <a:rPr lang="en-US" dirty="0" smtClean="0"/>
              <a:t> et al. – 1st to recommend emergency </a:t>
            </a:r>
            <a:r>
              <a:rPr lang="en-US" dirty="0" err="1" smtClean="0"/>
              <a:t>rethoracotomy</a:t>
            </a:r>
            <a:r>
              <a:rPr lang="en-US" dirty="0" smtClean="0"/>
              <a:t> in the intensive care unit after a cardiac surgery operation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7958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152400"/>
            <a:ext cx="4364038" cy="624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glow rad="228600">
              <a:srgbClr val="7030A0">
                <a:alpha val="40000"/>
              </a:srgbClr>
            </a:glow>
            <a:innerShdw blurRad="114300">
              <a:prstClr val="black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4953001" y="6566388"/>
            <a:ext cx="3886200" cy="25411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i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b="1" i="1" dirty="0" err="1" smtClean="0">
                <a:solidFill>
                  <a:schemeClr val="tx1"/>
                </a:solidFill>
              </a:rPr>
              <a:t>Kourwenhoven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WB et al, JAMA, 1960. </a:t>
            </a:r>
          </a:p>
          <a:p>
            <a:pPr algn="ctr"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2400"/>
            <a:ext cx="4267200" cy="6248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>
            <a:glow rad="228600">
              <a:srgbClr val="7030A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85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5181600"/>
          </a:xfrm>
          <a:prstGeom prst="rect">
            <a:avLst/>
          </a:prstGeom>
          <a:noFill/>
          <a:ln w="38100">
            <a:gradFill>
              <a:gsLst>
                <a:gs pos="0">
                  <a:srgbClr val="7030A0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9000000" scaled="0"/>
            </a:gradFill>
            <a:miter lim="800000"/>
            <a:headEnd/>
            <a:tailEnd/>
          </a:ln>
          <a:effectLst>
            <a:glow rad="330200">
              <a:srgbClr val="7030A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5410200"/>
            <a:ext cx="8382000" cy="151288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1" i="1" dirty="0">
                <a:solidFill>
                  <a:schemeClr val="tx1"/>
                </a:solidFill>
              </a:rPr>
              <a:t>Bernard </a:t>
            </a:r>
            <a:r>
              <a:rPr lang="en-US" sz="1600" b="1" i="1" dirty="0" err="1">
                <a:solidFill>
                  <a:schemeClr val="tx1"/>
                </a:solidFill>
              </a:rPr>
              <a:t>Lown</a:t>
            </a:r>
            <a:r>
              <a:rPr lang="en-US" sz="1600" b="1" i="1" dirty="0">
                <a:solidFill>
                  <a:schemeClr val="tx1"/>
                </a:solidFill>
              </a:rPr>
              <a:t> introduced the first direct current (DC) defibrillator.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b="1" i="1" dirty="0">
                <a:solidFill>
                  <a:schemeClr val="tx1"/>
                </a:solidFill>
              </a:rPr>
              <a:t>The </a:t>
            </a:r>
            <a:r>
              <a:rPr lang="en-US" sz="1600" b="1" i="1" dirty="0" err="1">
                <a:solidFill>
                  <a:schemeClr val="tx1"/>
                </a:solidFill>
              </a:rPr>
              <a:t>Lown</a:t>
            </a:r>
            <a:r>
              <a:rPr lang="en-US" sz="1600" b="1" i="1" dirty="0">
                <a:solidFill>
                  <a:schemeClr val="tx1"/>
                </a:solidFill>
              </a:rPr>
              <a:t> waveform was the standard for defibrillation until the change to biphasic defibrillation which started in the late 1980s.</a:t>
            </a:r>
          </a:p>
        </p:txBody>
      </p:sp>
    </p:spTree>
    <p:extLst>
      <p:ext uri="{BB962C8B-B14F-4D97-AF65-F5344CB8AC3E}">
        <p14:creationId xmlns:p14="http://schemas.microsoft.com/office/powerpoint/2010/main" xmlns="" val="23418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172450" cy="23812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90800"/>
            <a:ext cx="5257800" cy="17178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13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22" y="1600200"/>
            <a:ext cx="5638800" cy="152613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0362" y="2514600"/>
            <a:ext cx="6187897" cy="20985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4004444"/>
            <a:ext cx="5476875" cy="138112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239" y="5029200"/>
            <a:ext cx="6181724" cy="16192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486400" y="381000"/>
            <a:ext cx="34290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0625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European Association for Cardio-Thoracic Surgery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9505" y="2055490"/>
            <a:ext cx="3291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European Resuscitation Council Guidelines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59" y="3563882"/>
            <a:ext cx="505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AHA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429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3400" y="228600"/>
            <a:ext cx="79248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FF0000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800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040340"/>
            <a:ext cx="8229600" cy="452596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the ECG shows VF or </a:t>
            </a:r>
            <a:r>
              <a:rPr lang="en-US" dirty="0" err="1"/>
              <a:t>asystole</a:t>
            </a:r>
            <a:r>
              <a:rPr lang="en-US" dirty="0"/>
              <a:t>, call </a:t>
            </a:r>
            <a:r>
              <a:rPr lang="en-US" dirty="0" smtClean="0"/>
              <a:t>cardiac arrest </a:t>
            </a:r>
            <a:r>
              <a:rPr lang="en-US" dirty="0"/>
              <a:t>immediately.</a:t>
            </a:r>
          </a:p>
          <a:p>
            <a:r>
              <a:rPr lang="en-US" dirty="0"/>
              <a:t>If the ECG is compatible with a cardiac </a:t>
            </a:r>
            <a:r>
              <a:rPr lang="en-US" dirty="0" smtClean="0"/>
              <a:t>output, feel </a:t>
            </a:r>
            <a:r>
              <a:rPr lang="en-US" dirty="0"/>
              <a:t>for a central pulse for 10 s and look at </a:t>
            </a:r>
            <a:r>
              <a:rPr lang="en-US" dirty="0" smtClean="0"/>
              <a:t>the pressure </a:t>
            </a:r>
            <a:r>
              <a:rPr lang="en-US" dirty="0"/>
              <a:t>traces.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arterial and other </a:t>
            </a:r>
            <a:r>
              <a:rPr lang="en-US" dirty="0" smtClean="0"/>
              <a:t>pressure waveforms </a:t>
            </a:r>
            <a:r>
              <a:rPr lang="en-US" dirty="0"/>
              <a:t>are pulseless then call </a:t>
            </a:r>
            <a:r>
              <a:rPr lang="en-US" dirty="0" smtClean="0"/>
              <a:t>cardiac arrest </a:t>
            </a:r>
            <a:r>
              <a:rPr lang="en-US" dirty="0"/>
              <a:t>immediately</a:t>
            </a:r>
            <a:r>
              <a:rPr lang="en-US" dirty="0" smtClean="0"/>
              <a:t>.</a:t>
            </a:r>
          </a:p>
          <a:p>
            <a:r>
              <a:rPr lang="en-US" dirty="0"/>
              <a:t>ECG trace looking like sinus rhythm in the absence </a:t>
            </a:r>
            <a:r>
              <a:rPr lang="en-US" dirty="0" smtClean="0"/>
              <a:t>of pulsatile </a:t>
            </a:r>
            <a:r>
              <a:rPr lang="en-US" dirty="0"/>
              <a:t>traces from the other monitoring should </a:t>
            </a:r>
            <a:r>
              <a:rPr lang="en-US" dirty="0" smtClean="0"/>
              <a:t>be considered </a:t>
            </a:r>
            <a:r>
              <a:rPr lang="en-US" dirty="0"/>
              <a:t>a cardiac </a:t>
            </a:r>
            <a:r>
              <a:rPr lang="en-US" dirty="0" smtClean="0"/>
              <a:t>arrest</a:t>
            </a:r>
          </a:p>
          <a:p>
            <a:r>
              <a:rPr lang="en-US" dirty="0"/>
              <a:t>S</a:t>
            </a:r>
            <a:r>
              <a:rPr lang="en-US" dirty="0" smtClean="0"/>
              <a:t>hout </a:t>
            </a:r>
            <a:r>
              <a:rPr lang="en-US" dirty="0"/>
              <a:t>for help, for example</a:t>
            </a:r>
            <a:r>
              <a:rPr lang="en-US" dirty="0" smtClean="0"/>
              <a:t>: ‘</a:t>
            </a:r>
            <a:r>
              <a:rPr lang="en-US" dirty="0"/>
              <a:t>cardiac arrest bed 4!’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arrest and initiation of basic life</a:t>
            </a:r>
            <a:b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in the ICU</a:t>
            </a:r>
          </a:p>
        </p:txBody>
      </p:sp>
    </p:spTree>
    <p:extLst>
      <p:ext uri="{BB962C8B-B14F-4D97-AF65-F5344CB8AC3E}">
        <p14:creationId xmlns:p14="http://schemas.microsoft.com/office/powerpoint/2010/main" xmlns="" val="456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Start CPR</a:t>
            </a:r>
          </a:p>
          <a:p>
            <a:r>
              <a:rPr lang="en-US" dirty="0" smtClean="0"/>
              <a:t>Consider reversible causes</a:t>
            </a:r>
          </a:p>
          <a:p>
            <a:pPr>
              <a:buFont typeface="Wingdings" pitchFamily="2" charset="2"/>
              <a:buChar char="Ø"/>
            </a:pP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Hypoxia- tube position, 100% O2</a:t>
            </a:r>
          </a:p>
          <a:p>
            <a:pPr>
              <a:buFont typeface="Wingdings" pitchFamily="2" charset="2"/>
              <a:buChar char="Ø"/>
            </a:pP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 pneumothorax- Clinical exam, thoracic USG</a:t>
            </a:r>
          </a:p>
          <a:p>
            <a:pPr>
              <a:buFont typeface="Wingdings" pitchFamily="2" charset="2"/>
              <a:buChar char="Ø"/>
            </a:pPr>
            <a:r>
              <a:rPr lang="en-US" sz="3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Hypovolumia</a:t>
            </a:r>
            <a:endParaRPr lang="en-US" sz="3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Pacing failure- Chest compression can be momentarily delayed if pacing can be reestablished rapidly(DDD at 100/min with maximum amplitude)</a:t>
            </a:r>
          </a:p>
          <a:p>
            <a:pPr>
              <a:buFont typeface="Wingdings" pitchFamily="2" charset="2"/>
              <a:buChar char="Ø"/>
            </a:pP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</a:t>
            </a:r>
            <a:r>
              <a:rPr lang="en-US" sz="3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tamponade</a:t>
            </a: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Clinical-  Beck’s triad↑ JVP, Loss of Y descend on CVP trace, </a:t>
            </a:r>
          </a:p>
          <a:p>
            <a:pPr>
              <a:buFont typeface="Wingdings" pitchFamily="2" charset="2"/>
              <a:buChar char="Ø"/>
            </a:pP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>
              <a:buFont typeface="Wingdings" pitchFamily="2" charset="2"/>
              <a:buChar char="Ø"/>
            </a:pPr>
            <a:r>
              <a:rPr lang="en-US" sz="3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Haemorrhage</a:t>
            </a:r>
            <a:endParaRPr lang="en-US" sz="3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Dyselectrolytemia</a:t>
            </a: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VF/VT accounts for 25-50% cases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6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721</Words>
  <Application>Microsoft Office PowerPoint</Application>
  <PresentationFormat>On-screen Show (4:3)</PresentationFormat>
  <Paragraphs>119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Management of Cardiac arrest in Post Cardiac Surgery</vt:lpstr>
      <vt:lpstr>Slide 2</vt:lpstr>
      <vt:lpstr>Slide 3</vt:lpstr>
      <vt:lpstr>Slide 4</vt:lpstr>
      <vt:lpstr>Slide 5</vt:lpstr>
      <vt:lpstr>Slide 6</vt:lpstr>
      <vt:lpstr>Slide 7</vt:lpstr>
      <vt:lpstr>Identification of arrest and initiation of basic life support in the ICU</vt:lpstr>
      <vt:lpstr>Slide 9</vt:lpstr>
      <vt:lpstr>Cardiac tamponade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Cardiac arrest in Post Cardiac Surgery</dc:title>
  <dc:creator>MARS</dc:creator>
  <cp:lastModifiedBy>Sananta</cp:lastModifiedBy>
  <cp:revision>56</cp:revision>
  <dcterms:created xsi:type="dcterms:W3CDTF">2015-02-26T00:18:04Z</dcterms:created>
  <dcterms:modified xsi:type="dcterms:W3CDTF">2015-11-24T01:37:35Z</dcterms:modified>
</cp:coreProperties>
</file>