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3"/>
  </p:notesMasterIdLst>
  <p:sldIdLst>
    <p:sldId id="291" r:id="rId2"/>
    <p:sldId id="288" r:id="rId3"/>
    <p:sldId id="289" r:id="rId4"/>
    <p:sldId id="257" r:id="rId5"/>
    <p:sldId id="259" r:id="rId6"/>
    <p:sldId id="260" r:id="rId7"/>
    <p:sldId id="261" r:id="rId8"/>
    <p:sldId id="262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64" r:id="rId19"/>
    <p:sldId id="276" r:id="rId20"/>
    <p:sldId id="275" r:id="rId21"/>
    <p:sldId id="277" r:id="rId22"/>
    <p:sldId id="278" r:id="rId23"/>
    <p:sldId id="279" r:id="rId24"/>
    <p:sldId id="281" r:id="rId25"/>
    <p:sldId id="282" r:id="rId26"/>
    <p:sldId id="280" r:id="rId27"/>
    <p:sldId id="283" r:id="rId28"/>
    <p:sldId id="284" r:id="rId29"/>
    <p:sldId id="285" r:id="rId30"/>
    <p:sldId id="287" r:id="rId31"/>
    <p:sldId id="286" r:id="rId32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tx1"/>
        </a:solidFill>
        <a:latin typeface="Times New Roman" charset="0"/>
        <a:ea typeface="msgothic" charset="-128"/>
        <a:cs typeface="msgothic" charset="-128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tx1"/>
        </a:solidFill>
        <a:latin typeface="Times New Roman" charset="0"/>
        <a:ea typeface="msgothic" charset="-128"/>
        <a:cs typeface="msgothic" charset="-128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tx1"/>
        </a:solidFill>
        <a:latin typeface="Times New Roman" charset="0"/>
        <a:ea typeface="msgothic" charset="-128"/>
        <a:cs typeface="msgothic" charset="-128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tx1"/>
        </a:solidFill>
        <a:latin typeface="Times New Roman" charset="0"/>
        <a:ea typeface="msgothic" charset="-128"/>
        <a:cs typeface="msgothic" charset="-128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tx1"/>
        </a:solidFill>
        <a:latin typeface="Times New Roman" charset="0"/>
        <a:ea typeface="msgothic" charset="-128"/>
        <a:cs typeface="msgothic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gothic" charset="-128"/>
        <a:cs typeface="msgothic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gothic" charset="-128"/>
        <a:cs typeface="msgothic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gothic" charset="-128"/>
        <a:cs typeface="msgothic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gothic" charset="-128"/>
        <a:cs typeface="msgothic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2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3"/>
  </p:normalViewPr>
  <p:slideViewPr>
    <p:cSldViewPr>
      <p:cViewPr>
        <p:scale>
          <a:sx n="90" d="100"/>
          <a:sy n="90" d="100"/>
        </p:scale>
        <p:origin x="1480" y="-1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42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270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80900" name="Footer Placeholder 4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Criticalcareindia.com</a:t>
            </a:r>
          </a:p>
        </p:txBody>
      </p:sp>
    </p:spTree>
    <p:extLst>
      <p:ext uri="{BB962C8B-B14F-4D97-AF65-F5344CB8AC3E}">
        <p14:creationId xmlns:p14="http://schemas.microsoft.com/office/powerpoint/2010/main" val="114156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1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9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777" y="1433876"/>
            <a:ext cx="7185071" cy="2765943"/>
          </a:xfrm>
        </p:spPr>
        <p:txBody>
          <a:bodyPr anchor="b">
            <a:normAutofit/>
          </a:bodyPr>
          <a:lstStyle>
            <a:lvl1pPr algn="ctr">
              <a:defRPr sz="529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777" y="4283817"/>
            <a:ext cx="7185071" cy="1511934"/>
          </a:xfrm>
        </p:spPr>
        <p:txBody>
          <a:bodyPr>
            <a:normAutofit/>
          </a:bodyPr>
          <a:lstStyle>
            <a:lvl1pPr marL="0" indent="0" algn="ctr">
              <a:buNone/>
              <a:defRPr sz="2425">
                <a:solidFill>
                  <a:schemeClr val="bg1">
                    <a:lumMod val="50000"/>
                  </a:schemeClr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29D1-6791-C548-9E1D-D9770E630D73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9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46" y="4728240"/>
            <a:ext cx="8569550" cy="894650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9574" y="769703"/>
            <a:ext cx="8121495" cy="3542990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1" y="5631427"/>
            <a:ext cx="8569566" cy="752299"/>
          </a:xfrm>
        </p:spPr>
        <p:txBody>
          <a:bodyPr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721-006A-1B4B-9D89-752F52DC82B8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2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1" y="671972"/>
            <a:ext cx="8569566" cy="3777903"/>
          </a:xfrm>
        </p:spPr>
        <p:txBody>
          <a:bodyPr anchor="ctr"/>
          <a:lstStyle>
            <a:lvl1pPr algn="ctr">
              <a:defRPr sz="3527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1" y="4635037"/>
            <a:ext cx="8569566" cy="1748690"/>
          </a:xfrm>
        </p:spPr>
        <p:txBody>
          <a:bodyPr anchor="ctr"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EC91-7A84-D64C-AFE3-EC0585971F66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3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61" y="961867"/>
            <a:ext cx="7691729" cy="3009226"/>
          </a:xfrm>
        </p:spPr>
        <p:txBody>
          <a:bodyPr anchor="ctr"/>
          <a:lstStyle>
            <a:lvl1pPr>
              <a:defRPr sz="3527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22669" y="3979392"/>
            <a:ext cx="7236601" cy="65564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1" y="4820199"/>
            <a:ext cx="8569566" cy="15664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16E9-6BB0-2A48-95D6-DA00C55476FC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3181" y="978700"/>
            <a:ext cx="602906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54224" y="3439239"/>
            <a:ext cx="61035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872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1" y="2357545"/>
            <a:ext cx="8569566" cy="2768833"/>
          </a:xfrm>
        </p:spPr>
        <p:txBody>
          <a:bodyPr anchor="b"/>
          <a:lstStyle>
            <a:lvl1pPr algn="ctr">
              <a:defRPr sz="3527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1" y="5139361"/>
            <a:ext cx="8569566" cy="1257349"/>
          </a:xfrm>
        </p:spPr>
        <p:txBody>
          <a:bodyPr anchor="t"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C4C7-8530-1147-859D-8AA85D95C2C5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4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55531" y="671971"/>
            <a:ext cx="8569566" cy="1769319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55530" y="2609282"/>
            <a:ext cx="2727669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55530" y="3244505"/>
            <a:ext cx="2727669" cy="313922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1338" y="2609282"/>
            <a:ext cx="2721505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72210" y="3244505"/>
            <a:ext cx="2731286" cy="313922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92506" y="2609282"/>
            <a:ext cx="2732590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92506" y="3244505"/>
            <a:ext cx="2732590" cy="313922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17A9-0FE7-5C4E-AC23-43B35B3E91FC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2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55531" y="673263"/>
            <a:ext cx="8569566" cy="176802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55530" y="4635035"/>
            <a:ext cx="2725547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5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55530" y="2609282"/>
            <a:ext cx="2725547" cy="1679928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55530" y="5270258"/>
            <a:ext cx="2725547" cy="11134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3375" y="4635035"/>
            <a:ext cx="2730027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5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72208" y="2609282"/>
            <a:ext cx="2731287" cy="167992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72208" y="5270257"/>
            <a:ext cx="2731287" cy="1113469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92507" y="4635035"/>
            <a:ext cx="2729079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5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92506" y="2609282"/>
            <a:ext cx="2732590" cy="167992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92402" y="5270255"/>
            <a:ext cx="2732694" cy="1113471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7349-D7E9-184D-8F62-29F9517DD350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34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5531" y="2609283"/>
            <a:ext cx="8569566" cy="37744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D4-E491-3742-ABDE-56A248F99ED8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0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671974"/>
            <a:ext cx="2111149" cy="571175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5530" y="671974"/>
            <a:ext cx="6332409" cy="571175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23F9-08D5-6943-AD03-E3679BA525EC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5529" y="2609282"/>
            <a:ext cx="8569049" cy="3774444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6B9-44D9-B443-A1E6-737419B1B55F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4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913339"/>
            <a:ext cx="8559066" cy="3016836"/>
          </a:xfrm>
        </p:spPr>
        <p:txBody>
          <a:bodyPr anchor="b">
            <a:normAutofit/>
          </a:bodyPr>
          <a:lstStyle>
            <a:lvl1pPr>
              <a:defRPr sz="4409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30" y="4031671"/>
            <a:ext cx="8559066" cy="1508168"/>
          </a:xfrm>
        </p:spPr>
        <p:txBody>
          <a:bodyPr>
            <a:normAutofit/>
          </a:bodyPr>
          <a:lstStyle>
            <a:lvl1pPr marL="0" indent="0" algn="ctr">
              <a:buNone/>
              <a:defRPr sz="2205">
                <a:solidFill>
                  <a:schemeClr val="bg1">
                    <a:lumMod val="5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1CDF-639E-454D-B5F9-EA439B96C97B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4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31" y="681802"/>
            <a:ext cx="8569565" cy="175949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5529" y="2609282"/>
            <a:ext cx="4221780" cy="3774444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103316" y="2609282"/>
            <a:ext cx="4221262" cy="3774444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7B22-063B-7046-AB9D-6D0D6D12488B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8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31" y="681802"/>
            <a:ext cx="8569565" cy="175949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810" y="2613608"/>
            <a:ext cx="4029501" cy="749567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55530" y="3363177"/>
            <a:ext cx="4221780" cy="3020549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8710" y="2613608"/>
            <a:ext cx="4036387" cy="749567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103317" y="3363177"/>
            <a:ext cx="4221263" cy="3020549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83D-25BA-754E-935D-0561D4B692F3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5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34AF-A48E-744D-8ADC-F7177E860ED9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234B-A186-C345-A283-B559DF65E367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5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671971"/>
            <a:ext cx="3254117" cy="2230261"/>
          </a:xfrm>
        </p:spPr>
        <p:txBody>
          <a:bodyPr anchor="b"/>
          <a:lstStyle>
            <a:lvl1pPr algn="ctr">
              <a:defRPr sz="3527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98658" y="671973"/>
            <a:ext cx="5126437" cy="571175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2902232"/>
            <a:ext cx="3254118" cy="3481494"/>
          </a:xfrm>
        </p:spPr>
        <p:txBody>
          <a:bodyPr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B198-084F-5647-B343-E014F9A59FEE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6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1" y="671971"/>
            <a:ext cx="4552617" cy="2230263"/>
          </a:xfrm>
        </p:spPr>
        <p:txBody>
          <a:bodyPr anchor="b"/>
          <a:lstStyle>
            <a:lvl1pPr algn="ctr">
              <a:defRPr sz="3527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6861" y="671972"/>
            <a:ext cx="3313742" cy="5711754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46" y="2902233"/>
            <a:ext cx="4552602" cy="3481493"/>
          </a:xfrm>
        </p:spPr>
        <p:txBody>
          <a:bodyPr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4795-115A-2F43-BF4E-D24929FE8118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7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80627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31" y="681802"/>
            <a:ext cx="8569565" cy="1759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31" y="2609283"/>
            <a:ext cx="8569566" cy="377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8956" y="6485223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fld id="{BC749316-C22D-2640-BE17-C760279317E9}" type="datetime1">
              <a:rPr lang="en-AU" smtClean="0"/>
              <a:t>18/12/2015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30" y="6485223"/>
            <a:ext cx="551729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Criticalcareindia.com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227" y="6485223"/>
            <a:ext cx="63187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1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1007943" rtl="0" eaLnBrk="1" latinLnBrk="0" hangingPunct="1">
        <a:lnSpc>
          <a:spcPct val="90000"/>
        </a:lnSpc>
        <a:spcBef>
          <a:spcPct val="0"/>
        </a:spcBef>
        <a:buNone/>
        <a:defRPr sz="3968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120000"/>
        </a:lnSpc>
        <a:spcBef>
          <a:spcPts val="1102"/>
        </a:spcBef>
        <a:buClr>
          <a:schemeClr val="tx1"/>
        </a:buClr>
        <a:buFont typeface="Arial" panose="020B0604020202020204" pitchFamily="34" charset="0"/>
        <a:buChar char="•"/>
        <a:defRPr sz="220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98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76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Takotsubo </a:t>
            </a:r>
            <a:r>
              <a:rPr lang="en-US" dirty="0" smtClean="0"/>
              <a:t>cardiomyopathy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        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Sananta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Kumar Dash</a:t>
            </a:r>
          </a:p>
          <a:p>
            <a:pPr algn="l">
              <a:defRPr/>
            </a:pPr>
            <a:r>
              <a:rPr lang="en-US" sz="1764" b="1" dirty="0">
                <a:latin typeface="Aharoni" pitchFamily="2" charset="-79"/>
                <a:cs typeface="Aharoni" pitchFamily="2" charset="-79"/>
              </a:rPr>
              <a:t>              </a:t>
            </a:r>
            <a:r>
              <a:rPr lang="en-US" sz="1764" b="1" dirty="0" smtClean="0">
                <a:latin typeface="Aharoni" pitchFamily="2" charset="-79"/>
                <a:cs typeface="Aharoni" pitchFamily="2" charset="-79"/>
              </a:rPr>
              <a:t>MD (Anesthesiology), FNB (CCM), EDICM, FCCP</a:t>
            </a:r>
            <a:endParaRPr lang="en-US" sz="1764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28196" y="7241189"/>
            <a:ext cx="3191863" cy="402483"/>
          </a:xfrm>
        </p:spPr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Criticalcareindia.com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4525" y="167993"/>
            <a:ext cx="2687884" cy="514478"/>
          </a:xfrm>
          <a:prstGeom prst="rect">
            <a:avLst/>
          </a:prstGeom>
          <a:noFill/>
          <a:ln>
            <a:noFill/>
          </a:ln>
          <a:effectLst>
            <a:glow rad="381000">
              <a:schemeClr val="accent1">
                <a:alpha val="46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/>
        </p:spPr>
      </p:pic>
      <p:pic>
        <p:nvPicPr>
          <p:cNvPr id="2054" name="Picture 4" descr="C:\Users\Sananta.Dash\Downloads\fbaa46_5cd63579124b462580901f5298ef7f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4392" y="6131736"/>
            <a:ext cx="1044705" cy="119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8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Neurogenic Stunned Myocardium </a:t>
            </a: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basal myocardium has a somewhat higher norepinephrine </a:t>
            </a:r>
            <a:r>
              <a:rPr lang="en-US" dirty="0" smtClean="0"/>
              <a:t>content and </a:t>
            </a:r>
            <a:r>
              <a:rPr lang="en-US" dirty="0"/>
              <a:t>greater </a:t>
            </a:r>
            <a:r>
              <a:rPr lang="en-US" dirty="0" smtClean="0"/>
              <a:t>density </a:t>
            </a:r>
            <a:r>
              <a:rPr lang="en-US" dirty="0"/>
              <a:t>of sympathetic nerves than the apical </a:t>
            </a:r>
            <a:r>
              <a:rPr lang="en-US" dirty="0" smtClean="0"/>
              <a:t>myocardium, however</a:t>
            </a:r>
            <a:r>
              <a:rPr lang="en-US" dirty="0"/>
              <a:t>, the left ventricular apex contains a higher concentration of </a:t>
            </a:r>
            <a:r>
              <a:rPr lang="en-US" dirty="0" err="1"/>
              <a:t>adrenoceptors</a:t>
            </a:r>
            <a:r>
              <a:rPr lang="en-US" dirty="0"/>
              <a:t>. Thus, </a:t>
            </a:r>
            <a:r>
              <a:rPr lang="en-US" dirty="0" smtClean="0"/>
              <a:t>myocardial </a:t>
            </a:r>
            <a:r>
              <a:rPr lang="en-US" dirty="0"/>
              <a:t>responsiveness to adrenergic stimulation is pronounced in the apex 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the density of β-</a:t>
            </a:r>
            <a:r>
              <a:rPr lang="en-US" dirty="0" err="1"/>
              <a:t>adrenoceptors</a:t>
            </a:r>
            <a:r>
              <a:rPr lang="en-US" dirty="0"/>
              <a:t> in the apical myocardium is increased to compensate for the decrease in direct sympathetic innervation, to maintain a balanced responsiveness of the ventricle to sympathetic drive.</a:t>
            </a:r>
            <a:endParaRPr lang="en-US" dirty="0" smtClean="0"/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decreased </a:t>
            </a:r>
            <a:r>
              <a:rPr lang="en-US" dirty="0" smtClean="0"/>
              <a:t>inotropic </a:t>
            </a:r>
            <a:r>
              <a:rPr lang="en-US" dirty="0"/>
              <a:t>responses to norepinephrine in the setting of catecholamine-induced </a:t>
            </a:r>
            <a:r>
              <a:rPr lang="en-US" dirty="0" smtClean="0"/>
              <a:t>cardiomyopathy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norepinephrine -  ℬ1-adrenoceptors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positive </a:t>
            </a:r>
            <a:r>
              <a:rPr lang="en-US" dirty="0"/>
              <a:t>inotropic and </a:t>
            </a:r>
            <a:r>
              <a:rPr lang="en-US" dirty="0" err="1"/>
              <a:t>lusitropic</a:t>
            </a:r>
            <a:r>
              <a:rPr lang="en-US" dirty="0"/>
              <a:t> </a:t>
            </a:r>
            <a:r>
              <a:rPr lang="en-US" dirty="0" smtClean="0"/>
              <a:t>responses (ℬ1 – GS- CAMP- PKA- </a:t>
            </a:r>
            <a:r>
              <a:rPr lang="en-US" dirty="0"/>
              <a:t>increased contractile response 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Epinephrine -         ℬ1-adrenoceptors- Same as </a:t>
            </a:r>
            <a:r>
              <a:rPr lang="en-US" dirty="0"/>
              <a:t>norepinephrine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has </a:t>
            </a:r>
            <a:r>
              <a:rPr lang="en-US" dirty="0"/>
              <a:t>a higher affinity for the ℬ</a:t>
            </a:r>
            <a:r>
              <a:rPr lang="en-US" dirty="0" smtClean="0"/>
              <a:t>2-adrenoceptor </a:t>
            </a:r>
          </a:p>
          <a:p>
            <a:pPr marL="0" indent="0">
              <a:buNone/>
            </a:pPr>
            <a:r>
              <a:rPr lang="en-US" dirty="0" smtClean="0"/>
              <a:t>                                   Humans- ℬ1:ℬ2 = 4:1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stimulus trafficking- </a:t>
            </a:r>
            <a:r>
              <a:rPr lang="en-US" dirty="0"/>
              <a:t>At higher '</a:t>
            </a:r>
            <a:r>
              <a:rPr lang="en-US" dirty="0" err="1"/>
              <a:t>supraphysiological</a:t>
            </a:r>
            <a:r>
              <a:rPr lang="en-US" dirty="0"/>
              <a:t>' concentrations- epinephrine stimulates </a:t>
            </a:r>
            <a:r>
              <a:rPr lang="en-US" dirty="0" smtClean="0"/>
              <a:t>( a </a:t>
            </a:r>
            <a:r>
              <a:rPr lang="en-US" dirty="0"/>
              <a:t>negative inotropic effect on </a:t>
            </a:r>
            <a:r>
              <a:rPr lang="en-US" dirty="0" err="1"/>
              <a:t>myocyte</a:t>
            </a:r>
            <a:r>
              <a:rPr lang="en-US" dirty="0"/>
              <a:t> </a:t>
            </a:r>
            <a:r>
              <a:rPr lang="en-US" dirty="0" smtClean="0"/>
              <a:t>contraction (switch </a:t>
            </a:r>
            <a:r>
              <a:rPr lang="en-US" dirty="0"/>
              <a:t>in </a:t>
            </a:r>
            <a:r>
              <a:rPr lang="en-US" dirty="0" smtClean="0"/>
              <a:t>ℬ2 </a:t>
            </a:r>
            <a:r>
              <a:rPr lang="en-US" dirty="0"/>
              <a:t>coupling, from </a:t>
            </a:r>
            <a:r>
              <a:rPr lang="en-US" dirty="0" err="1"/>
              <a:t>Gs</a:t>
            </a:r>
            <a:r>
              <a:rPr lang="en-US" dirty="0"/>
              <a:t> protein signaling to </a:t>
            </a:r>
            <a:r>
              <a:rPr lang="en-US" dirty="0" err="1"/>
              <a:t>Gi</a:t>
            </a:r>
            <a:r>
              <a:rPr lang="en-US" dirty="0"/>
              <a:t> protein </a:t>
            </a:r>
            <a:r>
              <a:rPr lang="en-US" dirty="0" smtClean="0"/>
              <a:t>signaling- </a:t>
            </a:r>
            <a:r>
              <a:rPr lang="en-US" dirty="0"/>
              <a:t>produce a negative inotropic effect on human ventricular </a:t>
            </a:r>
            <a:r>
              <a:rPr lang="en-US" dirty="0" err="1"/>
              <a:t>myocytes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2453222"/>
            <a:ext cx="4686300" cy="3708400"/>
          </a:xfrm>
        </p:spPr>
      </p:pic>
      <p:sp>
        <p:nvSpPr>
          <p:cNvPr id="5" name="Freeform 4"/>
          <p:cNvSpPr/>
          <p:nvPr/>
        </p:nvSpPr>
        <p:spPr>
          <a:xfrm>
            <a:off x="1925638" y="3498850"/>
            <a:ext cx="1612900" cy="1600200"/>
          </a:xfrm>
          <a:custGeom>
            <a:avLst/>
            <a:gdLst>
              <a:gd name="connsiteX0" fmla="*/ 609600 w 1612900"/>
              <a:gd name="connsiteY0" fmla="*/ 152400 h 1600200"/>
              <a:gd name="connsiteX1" fmla="*/ 609600 w 1612900"/>
              <a:gd name="connsiteY1" fmla="*/ 152400 h 1600200"/>
              <a:gd name="connsiteX2" fmla="*/ 711200 w 1612900"/>
              <a:gd name="connsiteY2" fmla="*/ 190500 h 1600200"/>
              <a:gd name="connsiteX3" fmla="*/ 749300 w 1612900"/>
              <a:gd name="connsiteY3" fmla="*/ 203200 h 1600200"/>
              <a:gd name="connsiteX4" fmla="*/ 825500 w 1612900"/>
              <a:gd name="connsiteY4" fmla="*/ 254000 h 1600200"/>
              <a:gd name="connsiteX5" fmla="*/ 914400 w 1612900"/>
              <a:gd name="connsiteY5" fmla="*/ 279400 h 1600200"/>
              <a:gd name="connsiteX6" fmla="*/ 990600 w 1612900"/>
              <a:gd name="connsiteY6" fmla="*/ 304800 h 1600200"/>
              <a:gd name="connsiteX7" fmla="*/ 1104900 w 1612900"/>
              <a:gd name="connsiteY7" fmla="*/ 355600 h 1600200"/>
              <a:gd name="connsiteX8" fmla="*/ 1143000 w 1612900"/>
              <a:gd name="connsiteY8" fmla="*/ 368300 h 1600200"/>
              <a:gd name="connsiteX9" fmla="*/ 1219200 w 1612900"/>
              <a:gd name="connsiteY9" fmla="*/ 431800 h 1600200"/>
              <a:gd name="connsiteX10" fmla="*/ 1257300 w 1612900"/>
              <a:gd name="connsiteY10" fmla="*/ 444500 h 1600200"/>
              <a:gd name="connsiteX11" fmla="*/ 1295400 w 1612900"/>
              <a:gd name="connsiteY11" fmla="*/ 520700 h 1600200"/>
              <a:gd name="connsiteX12" fmla="*/ 1308100 w 1612900"/>
              <a:gd name="connsiteY12" fmla="*/ 558800 h 1600200"/>
              <a:gd name="connsiteX13" fmla="*/ 1358900 w 1612900"/>
              <a:gd name="connsiteY13" fmla="*/ 635000 h 1600200"/>
              <a:gd name="connsiteX14" fmla="*/ 1397000 w 1612900"/>
              <a:gd name="connsiteY14" fmla="*/ 774700 h 1600200"/>
              <a:gd name="connsiteX15" fmla="*/ 1409700 w 1612900"/>
              <a:gd name="connsiteY15" fmla="*/ 825500 h 1600200"/>
              <a:gd name="connsiteX16" fmla="*/ 1422400 w 1612900"/>
              <a:gd name="connsiteY16" fmla="*/ 914400 h 1600200"/>
              <a:gd name="connsiteX17" fmla="*/ 1435100 w 1612900"/>
              <a:gd name="connsiteY17" fmla="*/ 952500 h 1600200"/>
              <a:gd name="connsiteX18" fmla="*/ 1447800 w 1612900"/>
              <a:gd name="connsiteY18" fmla="*/ 1016000 h 1600200"/>
              <a:gd name="connsiteX19" fmla="*/ 1409700 w 1612900"/>
              <a:gd name="connsiteY19" fmla="*/ 1295400 h 1600200"/>
              <a:gd name="connsiteX20" fmla="*/ 1346200 w 1612900"/>
              <a:gd name="connsiteY20" fmla="*/ 1346200 h 1600200"/>
              <a:gd name="connsiteX21" fmla="*/ 1270000 w 1612900"/>
              <a:gd name="connsiteY21" fmla="*/ 1397000 h 1600200"/>
              <a:gd name="connsiteX22" fmla="*/ 1244600 w 1612900"/>
              <a:gd name="connsiteY22" fmla="*/ 1435100 h 1600200"/>
              <a:gd name="connsiteX23" fmla="*/ 1206500 w 1612900"/>
              <a:gd name="connsiteY23" fmla="*/ 1447800 h 1600200"/>
              <a:gd name="connsiteX24" fmla="*/ 965200 w 1612900"/>
              <a:gd name="connsiteY24" fmla="*/ 1473200 h 1600200"/>
              <a:gd name="connsiteX25" fmla="*/ 711200 w 1612900"/>
              <a:gd name="connsiteY25" fmla="*/ 1460500 h 1600200"/>
              <a:gd name="connsiteX26" fmla="*/ 660400 w 1612900"/>
              <a:gd name="connsiteY26" fmla="*/ 1447800 h 1600200"/>
              <a:gd name="connsiteX27" fmla="*/ 546100 w 1612900"/>
              <a:gd name="connsiteY27" fmla="*/ 1409700 h 1600200"/>
              <a:gd name="connsiteX28" fmla="*/ 469900 w 1612900"/>
              <a:gd name="connsiteY28" fmla="*/ 1384300 h 1600200"/>
              <a:gd name="connsiteX29" fmla="*/ 431800 w 1612900"/>
              <a:gd name="connsiteY29" fmla="*/ 1371600 h 1600200"/>
              <a:gd name="connsiteX30" fmla="*/ 355600 w 1612900"/>
              <a:gd name="connsiteY30" fmla="*/ 1320800 h 1600200"/>
              <a:gd name="connsiteX31" fmla="*/ 317500 w 1612900"/>
              <a:gd name="connsiteY31" fmla="*/ 1295400 h 1600200"/>
              <a:gd name="connsiteX32" fmla="*/ 279400 w 1612900"/>
              <a:gd name="connsiteY32" fmla="*/ 1282700 h 1600200"/>
              <a:gd name="connsiteX33" fmla="*/ 266700 w 1612900"/>
              <a:gd name="connsiteY33" fmla="*/ 1244600 h 1600200"/>
              <a:gd name="connsiteX34" fmla="*/ 228600 w 1612900"/>
              <a:gd name="connsiteY34" fmla="*/ 1219200 h 1600200"/>
              <a:gd name="connsiteX35" fmla="*/ 203200 w 1612900"/>
              <a:gd name="connsiteY35" fmla="*/ 1143000 h 1600200"/>
              <a:gd name="connsiteX36" fmla="*/ 190500 w 1612900"/>
              <a:gd name="connsiteY36" fmla="*/ 1104900 h 1600200"/>
              <a:gd name="connsiteX37" fmla="*/ 177800 w 1612900"/>
              <a:gd name="connsiteY37" fmla="*/ 1066800 h 1600200"/>
              <a:gd name="connsiteX38" fmla="*/ 101600 w 1612900"/>
              <a:gd name="connsiteY38" fmla="*/ 1028700 h 1600200"/>
              <a:gd name="connsiteX39" fmla="*/ 12700 w 1612900"/>
              <a:gd name="connsiteY39" fmla="*/ 1041400 h 1600200"/>
              <a:gd name="connsiteX40" fmla="*/ 0 w 1612900"/>
              <a:gd name="connsiteY40" fmla="*/ 1079500 h 1600200"/>
              <a:gd name="connsiteX41" fmla="*/ 25400 w 1612900"/>
              <a:gd name="connsiteY41" fmla="*/ 1193800 h 1600200"/>
              <a:gd name="connsiteX42" fmla="*/ 63500 w 1612900"/>
              <a:gd name="connsiteY42" fmla="*/ 1219200 h 1600200"/>
              <a:gd name="connsiteX43" fmla="*/ 101600 w 1612900"/>
              <a:gd name="connsiteY43" fmla="*/ 1257300 h 1600200"/>
              <a:gd name="connsiteX44" fmla="*/ 177800 w 1612900"/>
              <a:gd name="connsiteY44" fmla="*/ 1308100 h 1600200"/>
              <a:gd name="connsiteX45" fmla="*/ 215900 w 1612900"/>
              <a:gd name="connsiteY45" fmla="*/ 1333500 h 1600200"/>
              <a:gd name="connsiteX46" fmla="*/ 254000 w 1612900"/>
              <a:gd name="connsiteY46" fmla="*/ 1358900 h 1600200"/>
              <a:gd name="connsiteX47" fmla="*/ 292100 w 1612900"/>
              <a:gd name="connsiteY47" fmla="*/ 1371600 h 1600200"/>
              <a:gd name="connsiteX48" fmla="*/ 330200 w 1612900"/>
              <a:gd name="connsiteY48" fmla="*/ 1409700 h 1600200"/>
              <a:gd name="connsiteX49" fmla="*/ 368300 w 1612900"/>
              <a:gd name="connsiteY49" fmla="*/ 1435100 h 1600200"/>
              <a:gd name="connsiteX50" fmla="*/ 393700 w 1612900"/>
              <a:gd name="connsiteY50" fmla="*/ 1473200 h 1600200"/>
              <a:gd name="connsiteX51" fmla="*/ 469900 w 1612900"/>
              <a:gd name="connsiteY51" fmla="*/ 1498600 h 1600200"/>
              <a:gd name="connsiteX52" fmla="*/ 508000 w 1612900"/>
              <a:gd name="connsiteY52" fmla="*/ 1511300 h 1600200"/>
              <a:gd name="connsiteX53" fmla="*/ 546100 w 1612900"/>
              <a:gd name="connsiteY53" fmla="*/ 1524000 h 1600200"/>
              <a:gd name="connsiteX54" fmla="*/ 609600 w 1612900"/>
              <a:gd name="connsiteY54" fmla="*/ 1536700 h 1600200"/>
              <a:gd name="connsiteX55" fmla="*/ 736600 w 1612900"/>
              <a:gd name="connsiteY55" fmla="*/ 1574800 h 1600200"/>
              <a:gd name="connsiteX56" fmla="*/ 774700 w 1612900"/>
              <a:gd name="connsiteY56" fmla="*/ 1587500 h 1600200"/>
              <a:gd name="connsiteX57" fmla="*/ 838200 w 1612900"/>
              <a:gd name="connsiteY57" fmla="*/ 1600200 h 1600200"/>
              <a:gd name="connsiteX58" fmla="*/ 1155700 w 1612900"/>
              <a:gd name="connsiteY58" fmla="*/ 1574800 h 1600200"/>
              <a:gd name="connsiteX59" fmla="*/ 1231900 w 1612900"/>
              <a:gd name="connsiteY59" fmla="*/ 1549400 h 1600200"/>
              <a:gd name="connsiteX60" fmla="*/ 1270000 w 1612900"/>
              <a:gd name="connsiteY60" fmla="*/ 1524000 h 1600200"/>
              <a:gd name="connsiteX61" fmla="*/ 1346200 w 1612900"/>
              <a:gd name="connsiteY61" fmla="*/ 1498600 h 1600200"/>
              <a:gd name="connsiteX62" fmla="*/ 1384300 w 1612900"/>
              <a:gd name="connsiteY62" fmla="*/ 1473200 h 1600200"/>
              <a:gd name="connsiteX63" fmla="*/ 1460500 w 1612900"/>
              <a:gd name="connsiteY63" fmla="*/ 1447800 h 1600200"/>
              <a:gd name="connsiteX64" fmla="*/ 1498600 w 1612900"/>
              <a:gd name="connsiteY64" fmla="*/ 1435100 h 1600200"/>
              <a:gd name="connsiteX65" fmla="*/ 1574800 w 1612900"/>
              <a:gd name="connsiteY65" fmla="*/ 1358900 h 1600200"/>
              <a:gd name="connsiteX66" fmla="*/ 1612900 w 1612900"/>
              <a:gd name="connsiteY66" fmla="*/ 1231900 h 1600200"/>
              <a:gd name="connsiteX67" fmla="*/ 1600200 w 1612900"/>
              <a:gd name="connsiteY67" fmla="*/ 749300 h 1600200"/>
              <a:gd name="connsiteX68" fmla="*/ 1574800 w 1612900"/>
              <a:gd name="connsiteY68" fmla="*/ 673100 h 1600200"/>
              <a:gd name="connsiteX69" fmla="*/ 1536700 w 1612900"/>
              <a:gd name="connsiteY69" fmla="*/ 647700 h 1600200"/>
              <a:gd name="connsiteX70" fmla="*/ 1511300 w 1612900"/>
              <a:gd name="connsiteY70" fmla="*/ 609600 h 1600200"/>
              <a:gd name="connsiteX71" fmla="*/ 1498600 w 1612900"/>
              <a:gd name="connsiteY71" fmla="*/ 571500 h 1600200"/>
              <a:gd name="connsiteX72" fmla="*/ 1447800 w 1612900"/>
              <a:gd name="connsiteY72" fmla="*/ 495300 h 1600200"/>
              <a:gd name="connsiteX73" fmla="*/ 1422400 w 1612900"/>
              <a:gd name="connsiteY73" fmla="*/ 457200 h 1600200"/>
              <a:gd name="connsiteX74" fmla="*/ 1346200 w 1612900"/>
              <a:gd name="connsiteY74" fmla="*/ 406400 h 1600200"/>
              <a:gd name="connsiteX75" fmla="*/ 1282700 w 1612900"/>
              <a:gd name="connsiteY75" fmla="*/ 342900 h 1600200"/>
              <a:gd name="connsiteX76" fmla="*/ 1219200 w 1612900"/>
              <a:gd name="connsiteY76" fmla="*/ 279400 h 1600200"/>
              <a:gd name="connsiteX77" fmla="*/ 1168400 w 1612900"/>
              <a:gd name="connsiteY77" fmla="*/ 203200 h 1600200"/>
              <a:gd name="connsiteX78" fmla="*/ 1054100 w 1612900"/>
              <a:gd name="connsiteY78" fmla="*/ 139700 h 1600200"/>
              <a:gd name="connsiteX79" fmla="*/ 1016000 w 1612900"/>
              <a:gd name="connsiteY79" fmla="*/ 114300 h 1600200"/>
              <a:gd name="connsiteX80" fmla="*/ 939800 w 1612900"/>
              <a:gd name="connsiteY80" fmla="*/ 76200 h 1600200"/>
              <a:gd name="connsiteX81" fmla="*/ 863600 w 1612900"/>
              <a:gd name="connsiteY81" fmla="*/ 50800 h 1600200"/>
              <a:gd name="connsiteX82" fmla="*/ 749300 w 1612900"/>
              <a:gd name="connsiteY82" fmla="*/ 12700 h 1600200"/>
              <a:gd name="connsiteX83" fmla="*/ 711200 w 1612900"/>
              <a:gd name="connsiteY83" fmla="*/ 0 h 1600200"/>
              <a:gd name="connsiteX84" fmla="*/ 584200 w 1612900"/>
              <a:gd name="connsiteY84" fmla="*/ 127000 h 1600200"/>
              <a:gd name="connsiteX85" fmla="*/ 609600 w 1612900"/>
              <a:gd name="connsiteY85" fmla="*/ 1524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612900" h="1600200">
                <a:moveTo>
                  <a:pt x="609600" y="152400"/>
                </a:moveTo>
                <a:lnTo>
                  <a:pt x="609600" y="152400"/>
                </a:lnTo>
                <a:lnTo>
                  <a:pt x="711200" y="190500"/>
                </a:lnTo>
                <a:cubicBezTo>
                  <a:pt x="723781" y="195075"/>
                  <a:pt x="737598" y="196699"/>
                  <a:pt x="749300" y="203200"/>
                </a:cubicBezTo>
                <a:cubicBezTo>
                  <a:pt x="775985" y="218025"/>
                  <a:pt x="796540" y="244347"/>
                  <a:pt x="825500" y="254000"/>
                </a:cubicBezTo>
                <a:cubicBezTo>
                  <a:pt x="953543" y="296681"/>
                  <a:pt x="754932" y="231560"/>
                  <a:pt x="914400" y="279400"/>
                </a:cubicBezTo>
                <a:cubicBezTo>
                  <a:pt x="940045" y="287093"/>
                  <a:pt x="968323" y="289948"/>
                  <a:pt x="990600" y="304800"/>
                </a:cubicBezTo>
                <a:cubicBezTo>
                  <a:pt x="1050977" y="345052"/>
                  <a:pt x="1014220" y="325373"/>
                  <a:pt x="1104900" y="355600"/>
                </a:cubicBezTo>
                <a:lnTo>
                  <a:pt x="1143000" y="368300"/>
                </a:lnTo>
                <a:cubicBezTo>
                  <a:pt x="1171087" y="396387"/>
                  <a:pt x="1183837" y="414119"/>
                  <a:pt x="1219200" y="431800"/>
                </a:cubicBezTo>
                <a:cubicBezTo>
                  <a:pt x="1231174" y="437787"/>
                  <a:pt x="1244600" y="440267"/>
                  <a:pt x="1257300" y="444500"/>
                </a:cubicBezTo>
                <a:cubicBezTo>
                  <a:pt x="1289222" y="540265"/>
                  <a:pt x="1246161" y="422223"/>
                  <a:pt x="1295400" y="520700"/>
                </a:cubicBezTo>
                <a:cubicBezTo>
                  <a:pt x="1301387" y="532674"/>
                  <a:pt x="1301599" y="547098"/>
                  <a:pt x="1308100" y="558800"/>
                </a:cubicBezTo>
                <a:cubicBezTo>
                  <a:pt x="1322925" y="585485"/>
                  <a:pt x="1349247" y="606040"/>
                  <a:pt x="1358900" y="635000"/>
                </a:cubicBezTo>
                <a:cubicBezTo>
                  <a:pt x="1382639" y="706218"/>
                  <a:pt x="1368353" y="660113"/>
                  <a:pt x="1397000" y="774700"/>
                </a:cubicBezTo>
                <a:cubicBezTo>
                  <a:pt x="1401233" y="791633"/>
                  <a:pt x="1407232" y="808221"/>
                  <a:pt x="1409700" y="825500"/>
                </a:cubicBezTo>
                <a:cubicBezTo>
                  <a:pt x="1413933" y="855133"/>
                  <a:pt x="1416529" y="885047"/>
                  <a:pt x="1422400" y="914400"/>
                </a:cubicBezTo>
                <a:cubicBezTo>
                  <a:pt x="1425025" y="927527"/>
                  <a:pt x="1431853" y="939513"/>
                  <a:pt x="1435100" y="952500"/>
                </a:cubicBezTo>
                <a:cubicBezTo>
                  <a:pt x="1440335" y="973441"/>
                  <a:pt x="1443567" y="994833"/>
                  <a:pt x="1447800" y="1016000"/>
                </a:cubicBezTo>
                <a:cubicBezTo>
                  <a:pt x="1445718" y="1049318"/>
                  <a:pt x="1451713" y="1232380"/>
                  <a:pt x="1409700" y="1295400"/>
                </a:cubicBezTo>
                <a:cubicBezTo>
                  <a:pt x="1362768" y="1365798"/>
                  <a:pt x="1411152" y="1310116"/>
                  <a:pt x="1346200" y="1346200"/>
                </a:cubicBezTo>
                <a:cubicBezTo>
                  <a:pt x="1319515" y="1361025"/>
                  <a:pt x="1270000" y="1397000"/>
                  <a:pt x="1270000" y="1397000"/>
                </a:cubicBezTo>
                <a:cubicBezTo>
                  <a:pt x="1261533" y="1409700"/>
                  <a:pt x="1256519" y="1425565"/>
                  <a:pt x="1244600" y="1435100"/>
                </a:cubicBezTo>
                <a:cubicBezTo>
                  <a:pt x="1234147" y="1443463"/>
                  <a:pt x="1219627" y="1445175"/>
                  <a:pt x="1206500" y="1447800"/>
                </a:cubicBezTo>
                <a:cubicBezTo>
                  <a:pt x="1135396" y="1462021"/>
                  <a:pt x="1031189" y="1467701"/>
                  <a:pt x="965200" y="1473200"/>
                </a:cubicBezTo>
                <a:cubicBezTo>
                  <a:pt x="880533" y="1468967"/>
                  <a:pt x="795680" y="1467540"/>
                  <a:pt x="711200" y="1460500"/>
                </a:cubicBezTo>
                <a:cubicBezTo>
                  <a:pt x="693806" y="1459050"/>
                  <a:pt x="677118" y="1452816"/>
                  <a:pt x="660400" y="1447800"/>
                </a:cubicBezTo>
                <a:lnTo>
                  <a:pt x="546100" y="1409700"/>
                </a:lnTo>
                <a:lnTo>
                  <a:pt x="469900" y="1384300"/>
                </a:lnTo>
                <a:cubicBezTo>
                  <a:pt x="457200" y="1380067"/>
                  <a:pt x="442939" y="1379026"/>
                  <a:pt x="431800" y="1371600"/>
                </a:cubicBezTo>
                <a:lnTo>
                  <a:pt x="355600" y="1320800"/>
                </a:lnTo>
                <a:cubicBezTo>
                  <a:pt x="342900" y="1312333"/>
                  <a:pt x="331980" y="1300227"/>
                  <a:pt x="317500" y="1295400"/>
                </a:cubicBezTo>
                <a:lnTo>
                  <a:pt x="279400" y="1282700"/>
                </a:lnTo>
                <a:cubicBezTo>
                  <a:pt x="275167" y="1270000"/>
                  <a:pt x="275063" y="1255053"/>
                  <a:pt x="266700" y="1244600"/>
                </a:cubicBezTo>
                <a:cubicBezTo>
                  <a:pt x="257165" y="1232681"/>
                  <a:pt x="236690" y="1232143"/>
                  <a:pt x="228600" y="1219200"/>
                </a:cubicBezTo>
                <a:cubicBezTo>
                  <a:pt x="214410" y="1196496"/>
                  <a:pt x="211667" y="1168400"/>
                  <a:pt x="203200" y="1143000"/>
                </a:cubicBezTo>
                <a:lnTo>
                  <a:pt x="190500" y="1104900"/>
                </a:lnTo>
                <a:cubicBezTo>
                  <a:pt x="186267" y="1092200"/>
                  <a:pt x="188939" y="1074226"/>
                  <a:pt x="177800" y="1066800"/>
                </a:cubicBezTo>
                <a:cubicBezTo>
                  <a:pt x="128561" y="1033974"/>
                  <a:pt x="154180" y="1046227"/>
                  <a:pt x="101600" y="1028700"/>
                </a:cubicBezTo>
                <a:cubicBezTo>
                  <a:pt x="71967" y="1032933"/>
                  <a:pt x="39474" y="1028013"/>
                  <a:pt x="12700" y="1041400"/>
                </a:cubicBezTo>
                <a:cubicBezTo>
                  <a:pt x="726" y="1047387"/>
                  <a:pt x="0" y="1066113"/>
                  <a:pt x="0" y="1079500"/>
                </a:cubicBezTo>
                <a:cubicBezTo>
                  <a:pt x="0" y="1080117"/>
                  <a:pt x="12304" y="1177429"/>
                  <a:pt x="25400" y="1193800"/>
                </a:cubicBezTo>
                <a:cubicBezTo>
                  <a:pt x="34935" y="1205719"/>
                  <a:pt x="51774" y="1209429"/>
                  <a:pt x="63500" y="1219200"/>
                </a:cubicBezTo>
                <a:cubicBezTo>
                  <a:pt x="77298" y="1230698"/>
                  <a:pt x="87423" y="1246273"/>
                  <a:pt x="101600" y="1257300"/>
                </a:cubicBezTo>
                <a:cubicBezTo>
                  <a:pt x="125697" y="1276042"/>
                  <a:pt x="152400" y="1291167"/>
                  <a:pt x="177800" y="1308100"/>
                </a:cubicBezTo>
                <a:lnTo>
                  <a:pt x="215900" y="1333500"/>
                </a:lnTo>
                <a:cubicBezTo>
                  <a:pt x="228600" y="1341967"/>
                  <a:pt x="239520" y="1354073"/>
                  <a:pt x="254000" y="1358900"/>
                </a:cubicBezTo>
                <a:lnTo>
                  <a:pt x="292100" y="1371600"/>
                </a:lnTo>
                <a:cubicBezTo>
                  <a:pt x="304800" y="1384300"/>
                  <a:pt x="316402" y="1398202"/>
                  <a:pt x="330200" y="1409700"/>
                </a:cubicBezTo>
                <a:cubicBezTo>
                  <a:pt x="341926" y="1419471"/>
                  <a:pt x="357507" y="1424307"/>
                  <a:pt x="368300" y="1435100"/>
                </a:cubicBezTo>
                <a:cubicBezTo>
                  <a:pt x="379093" y="1445893"/>
                  <a:pt x="380757" y="1465110"/>
                  <a:pt x="393700" y="1473200"/>
                </a:cubicBezTo>
                <a:cubicBezTo>
                  <a:pt x="416404" y="1487390"/>
                  <a:pt x="444500" y="1490133"/>
                  <a:pt x="469900" y="1498600"/>
                </a:cubicBezTo>
                <a:lnTo>
                  <a:pt x="508000" y="1511300"/>
                </a:lnTo>
                <a:cubicBezTo>
                  <a:pt x="520700" y="1515533"/>
                  <a:pt x="532973" y="1521375"/>
                  <a:pt x="546100" y="1524000"/>
                </a:cubicBezTo>
                <a:cubicBezTo>
                  <a:pt x="567267" y="1528233"/>
                  <a:pt x="588528" y="1532017"/>
                  <a:pt x="609600" y="1536700"/>
                </a:cubicBezTo>
                <a:cubicBezTo>
                  <a:pt x="667181" y="1549496"/>
                  <a:pt x="673283" y="1553694"/>
                  <a:pt x="736600" y="1574800"/>
                </a:cubicBezTo>
                <a:cubicBezTo>
                  <a:pt x="749300" y="1579033"/>
                  <a:pt x="761573" y="1584875"/>
                  <a:pt x="774700" y="1587500"/>
                </a:cubicBezTo>
                <a:lnTo>
                  <a:pt x="838200" y="1600200"/>
                </a:lnTo>
                <a:cubicBezTo>
                  <a:pt x="983795" y="1593267"/>
                  <a:pt x="1045727" y="1607792"/>
                  <a:pt x="1155700" y="1574800"/>
                </a:cubicBezTo>
                <a:cubicBezTo>
                  <a:pt x="1181345" y="1567107"/>
                  <a:pt x="1209623" y="1564252"/>
                  <a:pt x="1231900" y="1549400"/>
                </a:cubicBezTo>
                <a:cubicBezTo>
                  <a:pt x="1244600" y="1540933"/>
                  <a:pt x="1256052" y="1530199"/>
                  <a:pt x="1270000" y="1524000"/>
                </a:cubicBezTo>
                <a:cubicBezTo>
                  <a:pt x="1294466" y="1513126"/>
                  <a:pt x="1323923" y="1513452"/>
                  <a:pt x="1346200" y="1498600"/>
                </a:cubicBezTo>
                <a:cubicBezTo>
                  <a:pt x="1358900" y="1490133"/>
                  <a:pt x="1370352" y="1479399"/>
                  <a:pt x="1384300" y="1473200"/>
                </a:cubicBezTo>
                <a:cubicBezTo>
                  <a:pt x="1408766" y="1462326"/>
                  <a:pt x="1435100" y="1456267"/>
                  <a:pt x="1460500" y="1447800"/>
                </a:cubicBezTo>
                <a:lnTo>
                  <a:pt x="1498600" y="1435100"/>
                </a:lnTo>
                <a:cubicBezTo>
                  <a:pt x="1524000" y="1409700"/>
                  <a:pt x="1563441" y="1392978"/>
                  <a:pt x="1574800" y="1358900"/>
                </a:cubicBezTo>
                <a:cubicBezTo>
                  <a:pt x="1605720" y="1266141"/>
                  <a:pt x="1593706" y="1308675"/>
                  <a:pt x="1612900" y="1231900"/>
                </a:cubicBezTo>
                <a:cubicBezTo>
                  <a:pt x="1608667" y="1071033"/>
                  <a:pt x="1611147" y="909850"/>
                  <a:pt x="1600200" y="749300"/>
                </a:cubicBezTo>
                <a:cubicBezTo>
                  <a:pt x="1598379" y="722588"/>
                  <a:pt x="1597077" y="687952"/>
                  <a:pt x="1574800" y="673100"/>
                </a:cubicBezTo>
                <a:lnTo>
                  <a:pt x="1536700" y="647700"/>
                </a:lnTo>
                <a:cubicBezTo>
                  <a:pt x="1528233" y="635000"/>
                  <a:pt x="1518126" y="623252"/>
                  <a:pt x="1511300" y="609600"/>
                </a:cubicBezTo>
                <a:cubicBezTo>
                  <a:pt x="1505313" y="597626"/>
                  <a:pt x="1505101" y="583202"/>
                  <a:pt x="1498600" y="571500"/>
                </a:cubicBezTo>
                <a:cubicBezTo>
                  <a:pt x="1483775" y="544815"/>
                  <a:pt x="1464733" y="520700"/>
                  <a:pt x="1447800" y="495300"/>
                </a:cubicBezTo>
                <a:cubicBezTo>
                  <a:pt x="1439333" y="482600"/>
                  <a:pt x="1435100" y="465667"/>
                  <a:pt x="1422400" y="457200"/>
                </a:cubicBezTo>
                <a:lnTo>
                  <a:pt x="1346200" y="406400"/>
                </a:lnTo>
                <a:cubicBezTo>
                  <a:pt x="1278467" y="304800"/>
                  <a:pt x="1367367" y="427567"/>
                  <a:pt x="1282700" y="342900"/>
                </a:cubicBezTo>
                <a:cubicBezTo>
                  <a:pt x="1198033" y="258233"/>
                  <a:pt x="1320800" y="347133"/>
                  <a:pt x="1219200" y="279400"/>
                </a:cubicBezTo>
                <a:cubicBezTo>
                  <a:pt x="1202267" y="254000"/>
                  <a:pt x="1197360" y="212853"/>
                  <a:pt x="1168400" y="203200"/>
                </a:cubicBezTo>
                <a:cubicBezTo>
                  <a:pt x="1101340" y="180847"/>
                  <a:pt x="1141439" y="197926"/>
                  <a:pt x="1054100" y="139700"/>
                </a:cubicBezTo>
                <a:cubicBezTo>
                  <a:pt x="1041400" y="131233"/>
                  <a:pt x="1030480" y="119127"/>
                  <a:pt x="1016000" y="114300"/>
                </a:cubicBezTo>
                <a:cubicBezTo>
                  <a:pt x="877049" y="67983"/>
                  <a:pt x="1087516" y="141852"/>
                  <a:pt x="939800" y="76200"/>
                </a:cubicBezTo>
                <a:cubicBezTo>
                  <a:pt x="915334" y="65326"/>
                  <a:pt x="889000" y="59267"/>
                  <a:pt x="863600" y="50800"/>
                </a:cubicBezTo>
                <a:lnTo>
                  <a:pt x="749300" y="12700"/>
                </a:lnTo>
                <a:lnTo>
                  <a:pt x="711200" y="0"/>
                </a:lnTo>
                <a:cubicBezTo>
                  <a:pt x="531164" y="16367"/>
                  <a:pt x="568107" y="-33934"/>
                  <a:pt x="584200" y="127000"/>
                </a:cubicBezTo>
                <a:cubicBezTo>
                  <a:pt x="584621" y="131212"/>
                  <a:pt x="584200" y="135467"/>
                  <a:pt x="609600" y="1524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9764" y="1997075"/>
            <a:ext cx="2448272" cy="61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ysClr val="windowText" lastClr="000000"/>
                </a:solidFill>
              </a:rPr>
              <a:t>Greater density of SNS nerves</a:t>
            </a:r>
          </a:p>
          <a:p>
            <a:r>
              <a:rPr lang="en-US" sz="1400" dirty="0" smtClean="0">
                <a:solidFill>
                  <a:sysClr val="windowText" lastClr="000000"/>
                </a:solidFill>
              </a:rPr>
              <a:t>Higher 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NAd</a:t>
            </a:r>
            <a:r>
              <a:rPr lang="en-US" sz="1400" dirty="0" smtClean="0">
                <a:solidFill>
                  <a:sysClr val="windowText" lastClr="000000"/>
                </a:solidFill>
              </a:rPr>
              <a:t> content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5116" y="3192834"/>
            <a:ext cx="2448272" cy="61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Higher </a:t>
            </a:r>
            <a:r>
              <a:rPr lang="en-US" sz="1400" dirty="0" err="1" smtClean="0"/>
              <a:t>conc</a:t>
            </a:r>
            <a:r>
              <a:rPr lang="en-US" sz="1400" dirty="0" smtClean="0"/>
              <a:t> of </a:t>
            </a:r>
            <a:r>
              <a:rPr lang="en-US" sz="1400" dirty="0" err="1" smtClean="0"/>
              <a:t>adrenoceptors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7684" y="2411100"/>
            <a:ext cx="1382080" cy="539881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3193826" y="3498850"/>
            <a:ext cx="3341290" cy="361523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35116" y="4828670"/>
            <a:ext cx="2448272" cy="61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Down regulation of </a:t>
            </a:r>
            <a:r>
              <a:rPr lang="en-US" sz="1400" dirty="0" err="1" smtClean="0"/>
              <a:t>adrenoceptors</a:t>
            </a:r>
            <a:r>
              <a:rPr lang="en-US" sz="1400" dirty="0" smtClean="0"/>
              <a:t> due to excess </a:t>
            </a:r>
            <a:r>
              <a:rPr lang="en-US" sz="1400" dirty="0" err="1" smtClean="0"/>
              <a:t>catecholamines</a:t>
            </a:r>
            <a:r>
              <a:rPr lang="en-US" sz="1400" dirty="0" smtClean="0"/>
              <a:t> (</a:t>
            </a:r>
            <a:r>
              <a:rPr lang="en-US" sz="1400" dirty="0" err="1" smtClean="0"/>
              <a:t>Gs</a:t>
            </a:r>
            <a:r>
              <a:rPr lang="en-US" sz="1400" dirty="0" smtClean="0"/>
              <a:t> - </a:t>
            </a:r>
            <a:r>
              <a:rPr lang="en-US" sz="1400" dirty="0" err="1" smtClean="0"/>
              <a:t>Gi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743421" y="3860372"/>
            <a:ext cx="11874" cy="941311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66791" y="6019017"/>
            <a:ext cx="2448272" cy="61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Apical </a:t>
            </a:r>
            <a:r>
              <a:rPr lang="en-US" sz="1400" dirty="0" err="1" smtClean="0"/>
              <a:t>balooning</a:t>
            </a:r>
            <a:r>
              <a:rPr lang="en-US" sz="1400" dirty="0" smtClean="0"/>
              <a:t> &amp; basal constriction band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37343" y="5494531"/>
            <a:ext cx="0" cy="470656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Estrogen receptors (</a:t>
            </a:r>
            <a:r>
              <a:rPr lang="en-US" dirty="0" smtClean="0"/>
              <a:t>ER </a:t>
            </a:r>
            <a:r>
              <a:rPr lang="en-US" dirty="0" err="1" smtClean="0"/>
              <a:t>alfa</a:t>
            </a:r>
            <a:r>
              <a:rPr lang="en-US" dirty="0" smtClean="0"/>
              <a:t> and ERℬ) </a:t>
            </a:r>
            <a:r>
              <a:rPr lang="en-US" dirty="0"/>
              <a:t>are expressed widely in the cardiovascular and central nervous systems. </a:t>
            </a:r>
            <a:endParaRPr lang="en-US" dirty="0" smtClean="0"/>
          </a:p>
          <a:p>
            <a:r>
              <a:rPr lang="en-US" dirty="0" smtClean="0"/>
              <a:t>reduced </a:t>
            </a:r>
            <a:r>
              <a:rPr lang="en-US" dirty="0"/>
              <a:t>estrogen levels after menopause explain the predisposition of elderly women to </a:t>
            </a:r>
            <a:r>
              <a:rPr lang="en-US" dirty="0" err="1"/>
              <a:t>takotsubo</a:t>
            </a:r>
            <a:r>
              <a:rPr lang="en-US" dirty="0"/>
              <a:t> cardiomyopathy.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estrogen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estrogen </a:t>
            </a:r>
            <a:r>
              <a:rPr lang="en-US" dirty="0"/>
              <a:t>⬇</a:t>
            </a:r>
            <a:r>
              <a:rPr lang="en-US" dirty="0" smtClean="0"/>
              <a:t> levels - vulnerability </a:t>
            </a:r>
            <a:r>
              <a:rPr lang="en-US" dirty="0"/>
              <a:t>to </a:t>
            </a:r>
            <a:r>
              <a:rPr lang="en-US" dirty="0" smtClean="0"/>
              <a:t>stress</a:t>
            </a:r>
          </a:p>
          <a:p>
            <a:r>
              <a:rPr lang="en-US" dirty="0" smtClean="0"/>
              <a:t>estrogen supplementation-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⬇ </a:t>
            </a:r>
            <a:r>
              <a:rPr lang="en-US" dirty="0" err="1" smtClean="0"/>
              <a:t>sympathoadrenal</a:t>
            </a:r>
            <a:r>
              <a:rPr lang="en-US" dirty="0" smtClean="0"/>
              <a:t> </a:t>
            </a:r>
            <a:r>
              <a:rPr lang="en-US" dirty="0"/>
              <a:t>activation and vagal </a:t>
            </a:r>
            <a:r>
              <a:rPr lang="en-US" dirty="0" smtClean="0"/>
              <a:t>inhibition </a:t>
            </a:r>
            <a:r>
              <a:rPr lang="en-US" dirty="0"/>
              <a:t>which is observed in </a:t>
            </a:r>
            <a:r>
              <a:rPr lang="en-US" dirty="0" err="1"/>
              <a:t>takotsubo</a:t>
            </a:r>
            <a:r>
              <a:rPr lang="en-US" dirty="0"/>
              <a:t> </a:t>
            </a:r>
            <a:r>
              <a:rPr lang="en-US" dirty="0" smtClean="0"/>
              <a:t>cardiomyopathy 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⬆atrial </a:t>
            </a:r>
            <a:r>
              <a:rPr lang="en-US" dirty="0"/>
              <a:t>natriuretic peptide and heat shock protein </a:t>
            </a:r>
            <a:r>
              <a:rPr lang="en-US" dirty="0" smtClean="0"/>
              <a:t>70 (</a:t>
            </a:r>
            <a:r>
              <a:rPr lang="en-US" dirty="0" err="1"/>
              <a:t>cardioprotective</a:t>
            </a:r>
            <a:r>
              <a:rPr lang="en-US" dirty="0"/>
              <a:t> </a:t>
            </a:r>
            <a:r>
              <a:rPr lang="en-US" dirty="0" smtClean="0"/>
              <a:t>substances)</a:t>
            </a: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⬇ </a:t>
            </a:r>
            <a:r>
              <a:rPr lang="en-US" dirty="0" smtClean="0"/>
              <a:t>expression </a:t>
            </a:r>
            <a:r>
              <a:rPr lang="en-US" dirty="0"/>
              <a:t>of C-FOS and thereby have protective effects at the level of the </a:t>
            </a:r>
            <a:r>
              <a:rPr lang="en-US" dirty="0" smtClean="0"/>
              <a:t>target organs (Emotional stress- ⬆ expression </a:t>
            </a:r>
            <a:r>
              <a:rPr lang="en-US" dirty="0"/>
              <a:t>of immediate early genes in the </a:t>
            </a:r>
            <a:r>
              <a:rPr lang="en-US" dirty="0" smtClean="0"/>
              <a:t>brain (C-FOS)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estrogen hypothesis alone does not seem sufficient to explain the occurrence—albeit uncommon—of </a:t>
            </a:r>
            <a:r>
              <a:rPr lang="en-US" dirty="0" err="1"/>
              <a:t>takotsubo</a:t>
            </a:r>
            <a:r>
              <a:rPr lang="en-US" dirty="0"/>
              <a:t> cardiomyopathy in men.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- summary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2562748"/>
            <a:ext cx="6480720" cy="468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64248" y="2917973"/>
            <a:ext cx="2952328" cy="573832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7904" y="2917973"/>
            <a:ext cx="1656184" cy="357808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48224" y="3491805"/>
            <a:ext cx="3600400" cy="5040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53548" y="3781154"/>
            <a:ext cx="2661240" cy="2448196"/>
          </a:xfrm>
          <a:custGeom>
            <a:avLst/>
            <a:gdLst>
              <a:gd name="connsiteX0" fmla="*/ 75202 w 2661240"/>
              <a:gd name="connsiteY0" fmla="*/ 76471 h 2448196"/>
              <a:gd name="connsiteX1" fmla="*/ 75202 w 2661240"/>
              <a:gd name="connsiteY1" fmla="*/ 76471 h 2448196"/>
              <a:gd name="connsiteX2" fmla="*/ 232365 w 2661240"/>
              <a:gd name="connsiteY2" fmla="*/ 105046 h 2448196"/>
              <a:gd name="connsiteX3" fmla="*/ 289515 w 2661240"/>
              <a:gd name="connsiteY3" fmla="*/ 119334 h 2448196"/>
              <a:gd name="connsiteX4" fmla="*/ 432390 w 2661240"/>
              <a:gd name="connsiteY4" fmla="*/ 147909 h 2448196"/>
              <a:gd name="connsiteX5" fmla="*/ 789577 w 2661240"/>
              <a:gd name="connsiteY5" fmla="*/ 133621 h 2448196"/>
              <a:gd name="connsiteX6" fmla="*/ 889590 w 2661240"/>
              <a:gd name="connsiteY6" fmla="*/ 105046 h 2448196"/>
              <a:gd name="connsiteX7" fmla="*/ 961027 w 2661240"/>
              <a:gd name="connsiteY7" fmla="*/ 90759 h 2448196"/>
              <a:gd name="connsiteX8" fmla="*/ 1446802 w 2661240"/>
              <a:gd name="connsiteY8" fmla="*/ 105046 h 2448196"/>
              <a:gd name="connsiteX9" fmla="*/ 1589677 w 2661240"/>
              <a:gd name="connsiteY9" fmla="*/ 147909 h 2448196"/>
              <a:gd name="connsiteX10" fmla="*/ 1746840 w 2661240"/>
              <a:gd name="connsiteY10" fmla="*/ 176484 h 2448196"/>
              <a:gd name="connsiteX11" fmla="*/ 1889715 w 2661240"/>
              <a:gd name="connsiteY11" fmla="*/ 205059 h 2448196"/>
              <a:gd name="connsiteX12" fmla="*/ 1932577 w 2661240"/>
              <a:gd name="connsiteY12" fmla="*/ 219346 h 2448196"/>
              <a:gd name="connsiteX13" fmla="*/ 1975440 w 2661240"/>
              <a:gd name="connsiteY13" fmla="*/ 247921 h 2448196"/>
              <a:gd name="connsiteX14" fmla="*/ 2075452 w 2661240"/>
              <a:gd name="connsiteY14" fmla="*/ 376509 h 2448196"/>
              <a:gd name="connsiteX15" fmla="*/ 2104027 w 2661240"/>
              <a:gd name="connsiteY15" fmla="*/ 419371 h 2448196"/>
              <a:gd name="connsiteX16" fmla="*/ 2118315 w 2661240"/>
              <a:gd name="connsiteY16" fmla="*/ 462234 h 2448196"/>
              <a:gd name="connsiteX17" fmla="*/ 2146890 w 2661240"/>
              <a:gd name="connsiteY17" fmla="*/ 605109 h 2448196"/>
              <a:gd name="connsiteX18" fmla="*/ 2175465 w 2661240"/>
              <a:gd name="connsiteY18" fmla="*/ 690834 h 2448196"/>
              <a:gd name="connsiteX19" fmla="*/ 2189752 w 2661240"/>
              <a:gd name="connsiteY19" fmla="*/ 733696 h 2448196"/>
              <a:gd name="connsiteX20" fmla="*/ 2218327 w 2661240"/>
              <a:gd name="connsiteY20" fmla="*/ 776559 h 2448196"/>
              <a:gd name="connsiteX21" fmla="*/ 2232615 w 2661240"/>
              <a:gd name="connsiteY21" fmla="*/ 833709 h 2448196"/>
              <a:gd name="connsiteX22" fmla="*/ 2289765 w 2661240"/>
              <a:gd name="connsiteY22" fmla="*/ 919434 h 2448196"/>
              <a:gd name="connsiteX23" fmla="*/ 2304052 w 2661240"/>
              <a:gd name="connsiteY23" fmla="*/ 962296 h 2448196"/>
              <a:gd name="connsiteX24" fmla="*/ 2332627 w 2661240"/>
              <a:gd name="connsiteY24" fmla="*/ 1005159 h 2448196"/>
              <a:gd name="connsiteX25" fmla="*/ 2361202 w 2661240"/>
              <a:gd name="connsiteY25" fmla="*/ 1105171 h 2448196"/>
              <a:gd name="connsiteX26" fmla="*/ 2418352 w 2661240"/>
              <a:gd name="connsiteY26" fmla="*/ 1190896 h 2448196"/>
              <a:gd name="connsiteX27" fmla="*/ 2461215 w 2661240"/>
              <a:gd name="connsiteY27" fmla="*/ 1276621 h 2448196"/>
              <a:gd name="connsiteX28" fmla="*/ 2518365 w 2661240"/>
              <a:gd name="connsiteY28" fmla="*/ 1405209 h 2448196"/>
              <a:gd name="connsiteX29" fmla="*/ 2589802 w 2661240"/>
              <a:gd name="connsiteY29" fmla="*/ 1619521 h 2448196"/>
              <a:gd name="connsiteX30" fmla="*/ 2604090 w 2661240"/>
              <a:gd name="connsiteY30" fmla="*/ 1662384 h 2448196"/>
              <a:gd name="connsiteX31" fmla="*/ 2618377 w 2661240"/>
              <a:gd name="connsiteY31" fmla="*/ 1705246 h 2448196"/>
              <a:gd name="connsiteX32" fmla="*/ 2661240 w 2661240"/>
              <a:gd name="connsiteY32" fmla="*/ 1790971 h 2448196"/>
              <a:gd name="connsiteX33" fmla="*/ 2646952 w 2661240"/>
              <a:gd name="connsiteY33" fmla="*/ 1848121 h 2448196"/>
              <a:gd name="connsiteX34" fmla="*/ 2604090 w 2661240"/>
              <a:gd name="connsiteY34" fmla="*/ 1876696 h 2448196"/>
              <a:gd name="connsiteX35" fmla="*/ 2489790 w 2661240"/>
              <a:gd name="connsiteY35" fmla="*/ 1905271 h 2448196"/>
              <a:gd name="connsiteX36" fmla="*/ 2218327 w 2661240"/>
              <a:gd name="connsiteY36" fmla="*/ 1919559 h 2448196"/>
              <a:gd name="connsiteX37" fmla="*/ 2004015 w 2661240"/>
              <a:gd name="connsiteY37" fmla="*/ 1933846 h 2448196"/>
              <a:gd name="connsiteX38" fmla="*/ 1961152 w 2661240"/>
              <a:gd name="connsiteY38" fmla="*/ 2005284 h 2448196"/>
              <a:gd name="connsiteX39" fmla="*/ 1875427 w 2661240"/>
              <a:gd name="connsiteY39" fmla="*/ 2091009 h 2448196"/>
              <a:gd name="connsiteX40" fmla="*/ 1832565 w 2661240"/>
              <a:gd name="connsiteY40" fmla="*/ 2133871 h 2448196"/>
              <a:gd name="connsiteX41" fmla="*/ 1718265 w 2661240"/>
              <a:gd name="connsiteY41" fmla="*/ 2262459 h 2448196"/>
              <a:gd name="connsiteX42" fmla="*/ 1603965 w 2661240"/>
              <a:gd name="connsiteY42" fmla="*/ 2319609 h 2448196"/>
              <a:gd name="connsiteX43" fmla="*/ 1561102 w 2661240"/>
              <a:gd name="connsiteY43" fmla="*/ 2333896 h 2448196"/>
              <a:gd name="connsiteX44" fmla="*/ 1503952 w 2661240"/>
              <a:gd name="connsiteY44" fmla="*/ 2362471 h 2448196"/>
              <a:gd name="connsiteX45" fmla="*/ 1403940 w 2661240"/>
              <a:gd name="connsiteY45" fmla="*/ 2376759 h 2448196"/>
              <a:gd name="connsiteX46" fmla="*/ 1275352 w 2661240"/>
              <a:gd name="connsiteY46" fmla="*/ 2419621 h 2448196"/>
              <a:gd name="connsiteX47" fmla="*/ 1232490 w 2661240"/>
              <a:gd name="connsiteY47" fmla="*/ 2433909 h 2448196"/>
              <a:gd name="connsiteX48" fmla="*/ 1189627 w 2661240"/>
              <a:gd name="connsiteY48" fmla="*/ 2448196 h 2448196"/>
              <a:gd name="connsiteX49" fmla="*/ 660990 w 2661240"/>
              <a:gd name="connsiteY49" fmla="*/ 2433909 h 2448196"/>
              <a:gd name="connsiteX50" fmla="*/ 489540 w 2661240"/>
              <a:gd name="connsiteY50" fmla="*/ 2405334 h 2448196"/>
              <a:gd name="connsiteX51" fmla="*/ 403815 w 2661240"/>
              <a:gd name="connsiteY51" fmla="*/ 2376759 h 2448196"/>
              <a:gd name="connsiteX52" fmla="*/ 360952 w 2661240"/>
              <a:gd name="connsiteY52" fmla="*/ 2362471 h 2448196"/>
              <a:gd name="connsiteX53" fmla="*/ 289515 w 2661240"/>
              <a:gd name="connsiteY53" fmla="*/ 2219596 h 2448196"/>
              <a:gd name="connsiteX54" fmla="*/ 260940 w 2661240"/>
              <a:gd name="connsiteY54" fmla="*/ 2176734 h 2448196"/>
              <a:gd name="connsiteX55" fmla="*/ 232365 w 2661240"/>
              <a:gd name="connsiteY55" fmla="*/ 2133871 h 2448196"/>
              <a:gd name="connsiteX56" fmla="*/ 203790 w 2661240"/>
              <a:gd name="connsiteY56" fmla="*/ 2019571 h 2448196"/>
              <a:gd name="connsiteX57" fmla="*/ 160927 w 2661240"/>
              <a:gd name="connsiteY57" fmla="*/ 1990996 h 2448196"/>
              <a:gd name="connsiteX58" fmla="*/ 132352 w 2661240"/>
              <a:gd name="connsiteY58" fmla="*/ 1948134 h 2448196"/>
              <a:gd name="connsiteX59" fmla="*/ 103777 w 2661240"/>
              <a:gd name="connsiteY59" fmla="*/ 1819546 h 2448196"/>
              <a:gd name="connsiteX60" fmla="*/ 75202 w 2661240"/>
              <a:gd name="connsiteY60" fmla="*/ 1733821 h 2448196"/>
              <a:gd name="connsiteX61" fmla="*/ 75202 w 2661240"/>
              <a:gd name="connsiteY61" fmla="*/ 419371 h 2448196"/>
              <a:gd name="connsiteX62" fmla="*/ 32340 w 2661240"/>
              <a:gd name="connsiteY62" fmla="*/ 376509 h 2448196"/>
              <a:gd name="connsiteX63" fmla="*/ 32340 w 2661240"/>
              <a:gd name="connsiteY63" fmla="*/ 19321 h 2448196"/>
              <a:gd name="connsiteX64" fmla="*/ 75202 w 2661240"/>
              <a:gd name="connsiteY64" fmla="*/ 5034 h 2448196"/>
              <a:gd name="connsiteX65" fmla="*/ 75202 w 2661240"/>
              <a:gd name="connsiteY65" fmla="*/ 76471 h 244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61240" h="2448196">
                <a:moveTo>
                  <a:pt x="75202" y="76471"/>
                </a:moveTo>
                <a:lnTo>
                  <a:pt x="75202" y="76471"/>
                </a:lnTo>
                <a:lnTo>
                  <a:pt x="232365" y="105046"/>
                </a:lnTo>
                <a:cubicBezTo>
                  <a:pt x="251620" y="108897"/>
                  <a:pt x="270260" y="115483"/>
                  <a:pt x="289515" y="119334"/>
                </a:cubicBezTo>
                <a:cubicBezTo>
                  <a:pt x="464672" y="154365"/>
                  <a:pt x="299645" y="114722"/>
                  <a:pt x="432390" y="147909"/>
                </a:cubicBezTo>
                <a:cubicBezTo>
                  <a:pt x="551452" y="143146"/>
                  <a:pt x="670702" y="141819"/>
                  <a:pt x="789577" y="133621"/>
                </a:cubicBezTo>
                <a:cubicBezTo>
                  <a:pt x="826489" y="131075"/>
                  <a:pt x="854827" y="113737"/>
                  <a:pt x="889590" y="105046"/>
                </a:cubicBezTo>
                <a:cubicBezTo>
                  <a:pt x="913149" y="99156"/>
                  <a:pt x="937215" y="95521"/>
                  <a:pt x="961027" y="90759"/>
                </a:cubicBezTo>
                <a:cubicBezTo>
                  <a:pt x="1122952" y="95521"/>
                  <a:pt x="1285031" y="96532"/>
                  <a:pt x="1446802" y="105046"/>
                </a:cubicBezTo>
                <a:cubicBezTo>
                  <a:pt x="1479044" y="106743"/>
                  <a:pt x="1568353" y="143644"/>
                  <a:pt x="1589677" y="147909"/>
                </a:cubicBezTo>
                <a:cubicBezTo>
                  <a:pt x="1842860" y="198543"/>
                  <a:pt x="1454240" y="121621"/>
                  <a:pt x="1746840" y="176484"/>
                </a:cubicBezTo>
                <a:cubicBezTo>
                  <a:pt x="1794576" y="185435"/>
                  <a:pt x="1843639" y="189701"/>
                  <a:pt x="1889715" y="205059"/>
                </a:cubicBezTo>
                <a:lnTo>
                  <a:pt x="1932577" y="219346"/>
                </a:lnTo>
                <a:cubicBezTo>
                  <a:pt x="1946865" y="228871"/>
                  <a:pt x="1962248" y="236928"/>
                  <a:pt x="1975440" y="247921"/>
                </a:cubicBezTo>
                <a:cubicBezTo>
                  <a:pt x="2025798" y="289886"/>
                  <a:pt x="2035628" y="316774"/>
                  <a:pt x="2075452" y="376509"/>
                </a:cubicBezTo>
                <a:cubicBezTo>
                  <a:pt x="2084977" y="390796"/>
                  <a:pt x="2098597" y="403081"/>
                  <a:pt x="2104027" y="419371"/>
                </a:cubicBezTo>
                <a:cubicBezTo>
                  <a:pt x="2108790" y="433659"/>
                  <a:pt x="2114928" y="447559"/>
                  <a:pt x="2118315" y="462234"/>
                </a:cubicBezTo>
                <a:cubicBezTo>
                  <a:pt x="2129236" y="509558"/>
                  <a:pt x="2131531" y="559033"/>
                  <a:pt x="2146890" y="605109"/>
                </a:cubicBezTo>
                <a:lnTo>
                  <a:pt x="2175465" y="690834"/>
                </a:lnTo>
                <a:cubicBezTo>
                  <a:pt x="2180227" y="705121"/>
                  <a:pt x="2181398" y="721165"/>
                  <a:pt x="2189752" y="733696"/>
                </a:cubicBezTo>
                <a:lnTo>
                  <a:pt x="2218327" y="776559"/>
                </a:lnTo>
                <a:cubicBezTo>
                  <a:pt x="2223090" y="795609"/>
                  <a:pt x="2223833" y="816146"/>
                  <a:pt x="2232615" y="833709"/>
                </a:cubicBezTo>
                <a:cubicBezTo>
                  <a:pt x="2247974" y="864426"/>
                  <a:pt x="2289765" y="919434"/>
                  <a:pt x="2289765" y="919434"/>
                </a:cubicBezTo>
                <a:cubicBezTo>
                  <a:pt x="2294527" y="933721"/>
                  <a:pt x="2297317" y="948826"/>
                  <a:pt x="2304052" y="962296"/>
                </a:cubicBezTo>
                <a:cubicBezTo>
                  <a:pt x="2311731" y="977655"/>
                  <a:pt x="2325863" y="989376"/>
                  <a:pt x="2332627" y="1005159"/>
                </a:cubicBezTo>
                <a:cubicBezTo>
                  <a:pt x="2346495" y="1037517"/>
                  <a:pt x="2343829" y="1073900"/>
                  <a:pt x="2361202" y="1105171"/>
                </a:cubicBezTo>
                <a:cubicBezTo>
                  <a:pt x="2377880" y="1135192"/>
                  <a:pt x="2407492" y="1158316"/>
                  <a:pt x="2418352" y="1190896"/>
                </a:cubicBezTo>
                <a:cubicBezTo>
                  <a:pt x="2438070" y="1250049"/>
                  <a:pt x="2424286" y="1221228"/>
                  <a:pt x="2461215" y="1276621"/>
                </a:cubicBezTo>
                <a:cubicBezTo>
                  <a:pt x="2495220" y="1378636"/>
                  <a:pt x="2473082" y="1337284"/>
                  <a:pt x="2518365" y="1405209"/>
                </a:cubicBezTo>
                <a:lnTo>
                  <a:pt x="2589802" y="1619521"/>
                </a:lnTo>
                <a:lnTo>
                  <a:pt x="2604090" y="1662384"/>
                </a:lnTo>
                <a:cubicBezTo>
                  <a:pt x="2608852" y="1676671"/>
                  <a:pt x="2610023" y="1692715"/>
                  <a:pt x="2618377" y="1705246"/>
                </a:cubicBezTo>
                <a:cubicBezTo>
                  <a:pt x="2655306" y="1760640"/>
                  <a:pt x="2641522" y="1731819"/>
                  <a:pt x="2661240" y="1790971"/>
                </a:cubicBezTo>
                <a:cubicBezTo>
                  <a:pt x="2656477" y="1810021"/>
                  <a:pt x="2657844" y="1831783"/>
                  <a:pt x="2646952" y="1848121"/>
                </a:cubicBezTo>
                <a:cubicBezTo>
                  <a:pt x="2637427" y="1862408"/>
                  <a:pt x="2619448" y="1869017"/>
                  <a:pt x="2604090" y="1876696"/>
                </a:cubicBezTo>
                <a:cubicBezTo>
                  <a:pt x="2579518" y="1888982"/>
                  <a:pt x="2509357" y="1903640"/>
                  <a:pt x="2489790" y="1905271"/>
                </a:cubicBezTo>
                <a:cubicBezTo>
                  <a:pt x="2399490" y="1912796"/>
                  <a:pt x="2308784" y="1914238"/>
                  <a:pt x="2218327" y="1919559"/>
                </a:cubicBezTo>
                <a:lnTo>
                  <a:pt x="2004015" y="1933846"/>
                </a:lnTo>
                <a:cubicBezTo>
                  <a:pt x="1989727" y="1957659"/>
                  <a:pt x="1978737" y="1983791"/>
                  <a:pt x="1961152" y="2005284"/>
                </a:cubicBezTo>
                <a:cubicBezTo>
                  <a:pt x="1935562" y="2036560"/>
                  <a:pt x="1904002" y="2062434"/>
                  <a:pt x="1875427" y="2091009"/>
                </a:cubicBezTo>
                <a:cubicBezTo>
                  <a:pt x="1861140" y="2105296"/>
                  <a:pt x="1843773" y="2117059"/>
                  <a:pt x="1832565" y="2133871"/>
                </a:cubicBezTo>
                <a:cubicBezTo>
                  <a:pt x="1802367" y="2179169"/>
                  <a:pt x="1767199" y="2237992"/>
                  <a:pt x="1718265" y="2262459"/>
                </a:cubicBezTo>
                <a:cubicBezTo>
                  <a:pt x="1680165" y="2281509"/>
                  <a:pt x="1644376" y="2306139"/>
                  <a:pt x="1603965" y="2319609"/>
                </a:cubicBezTo>
                <a:cubicBezTo>
                  <a:pt x="1589677" y="2324371"/>
                  <a:pt x="1574945" y="2327963"/>
                  <a:pt x="1561102" y="2333896"/>
                </a:cubicBezTo>
                <a:cubicBezTo>
                  <a:pt x="1541525" y="2342286"/>
                  <a:pt x="1524500" y="2356867"/>
                  <a:pt x="1503952" y="2362471"/>
                </a:cubicBezTo>
                <a:cubicBezTo>
                  <a:pt x="1471463" y="2371332"/>
                  <a:pt x="1437277" y="2371996"/>
                  <a:pt x="1403940" y="2376759"/>
                </a:cubicBezTo>
                <a:lnTo>
                  <a:pt x="1275352" y="2419621"/>
                </a:lnTo>
                <a:lnTo>
                  <a:pt x="1232490" y="2433909"/>
                </a:lnTo>
                <a:lnTo>
                  <a:pt x="1189627" y="2448196"/>
                </a:lnTo>
                <a:lnTo>
                  <a:pt x="660990" y="2433909"/>
                </a:lnTo>
                <a:cubicBezTo>
                  <a:pt x="605499" y="2431443"/>
                  <a:pt x="543900" y="2421642"/>
                  <a:pt x="489540" y="2405334"/>
                </a:cubicBezTo>
                <a:cubicBezTo>
                  <a:pt x="460690" y="2396679"/>
                  <a:pt x="432390" y="2386284"/>
                  <a:pt x="403815" y="2376759"/>
                </a:cubicBezTo>
                <a:lnTo>
                  <a:pt x="360952" y="2362471"/>
                </a:lnTo>
                <a:cubicBezTo>
                  <a:pt x="338336" y="2272004"/>
                  <a:pt x="357557" y="2321659"/>
                  <a:pt x="289515" y="2219596"/>
                </a:cubicBezTo>
                <a:lnTo>
                  <a:pt x="260940" y="2176734"/>
                </a:lnTo>
                <a:lnTo>
                  <a:pt x="232365" y="2133871"/>
                </a:lnTo>
                <a:cubicBezTo>
                  <a:pt x="231654" y="2130317"/>
                  <a:pt x="215504" y="2034213"/>
                  <a:pt x="203790" y="2019571"/>
                </a:cubicBezTo>
                <a:cubicBezTo>
                  <a:pt x="193063" y="2006162"/>
                  <a:pt x="175215" y="2000521"/>
                  <a:pt x="160927" y="1990996"/>
                </a:cubicBezTo>
                <a:cubicBezTo>
                  <a:pt x="151402" y="1976709"/>
                  <a:pt x="140031" y="1963493"/>
                  <a:pt x="132352" y="1948134"/>
                </a:cubicBezTo>
                <a:cubicBezTo>
                  <a:pt x="111915" y="1907260"/>
                  <a:pt x="114750" y="1863437"/>
                  <a:pt x="103777" y="1819546"/>
                </a:cubicBezTo>
                <a:cubicBezTo>
                  <a:pt x="96472" y="1790325"/>
                  <a:pt x="75202" y="1733821"/>
                  <a:pt x="75202" y="1733821"/>
                </a:cubicBezTo>
                <a:cubicBezTo>
                  <a:pt x="81564" y="1415716"/>
                  <a:pt x="105179" y="756607"/>
                  <a:pt x="75202" y="419371"/>
                </a:cubicBezTo>
                <a:cubicBezTo>
                  <a:pt x="73413" y="399245"/>
                  <a:pt x="46627" y="390796"/>
                  <a:pt x="32340" y="376509"/>
                </a:cubicBezTo>
                <a:cubicBezTo>
                  <a:pt x="-11123" y="246122"/>
                  <a:pt x="-10436" y="265281"/>
                  <a:pt x="32340" y="19321"/>
                </a:cubicBezTo>
                <a:cubicBezTo>
                  <a:pt x="34920" y="4484"/>
                  <a:pt x="66166" y="-7014"/>
                  <a:pt x="75202" y="5034"/>
                </a:cubicBezTo>
                <a:cubicBezTo>
                  <a:pt x="89489" y="24084"/>
                  <a:pt x="75202" y="52659"/>
                  <a:pt x="75202" y="76471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527147" y="5629129"/>
            <a:ext cx="4230716" cy="1601083"/>
          </a:xfrm>
          <a:custGeom>
            <a:avLst/>
            <a:gdLst>
              <a:gd name="connsiteX0" fmla="*/ 1616 w 4230716"/>
              <a:gd name="connsiteY0" fmla="*/ 757384 h 1601083"/>
              <a:gd name="connsiteX1" fmla="*/ 1616 w 4230716"/>
              <a:gd name="connsiteY1" fmla="*/ 757384 h 1601083"/>
              <a:gd name="connsiteX2" fmla="*/ 144491 w 4230716"/>
              <a:gd name="connsiteY2" fmla="*/ 771671 h 1601083"/>
              <a:gd name="connsiteX3" fmla="*/ 230216 w 4230716"/>
              <a:gd name="connsiteY3" fmla="*/ 800246 h 1601083"/>
              <a:gd name="connsiteX4" fmla="*/ 387378 w 4230716"/>
              <a:gd name="connsiteY4" fmla="*/ 828821 h 1601083"/>
              <a:gd name="connsiteX5" fmla="*/ 487391 w 4230716"/>
              <a:gd name="connsiteY5" fmla="*/ 857396 h 1601083"/>
              <a:gd name="connsiteX6" fmla="*/ 615978 w 4230716"/>
              <a:gd name="connsiteY6" fmla="*/ 871684 h 1601083"/>
              <a:gd name="connsiteX7" fmla="*/ 1201766 w 4230716"/>
              <a:gd name="connsiteY7" fmla="*/ 857396 h 1601083"/>
              <a:gd name="connsiteX8" fmla="*/ 1287491 w 4230716"/>
              <a:gd name="connsiteY8" fmla="*/ 843109 h 1601083"/>
              <a:gd name="connsiteX9" fmla="*/ 1416078 w 4230716"/>
              <a:gd name="connsiteY9" fmla="*/ 814534 h 1601083"/>
              <a:gd name="connsiteX10" fmla="*/ 1458941 w 4230716"/>
              <a:gd name="connsiteY10" fmla="*/ 785959 h 1601083"/>
              <a:gd name="connsiteX11" fmla="*/ 1573241 w 4230716"/>
              <a:gd name="connsiteY11" fmla="*/ 728809 h 1601083"/>
              <a:gd name="connsiteX12" fmla="*/ 1658966 w 4230716"/>
              <a:gd name="connsiteY12" fmla="*/ 671659 h 1601083"/>
              <a:gd name="connsiteX13" fmla="*/ 1716116 w 4230716"/>
              <a:gd name="connsiteY13" fmla="*/ 628796 h 1601083"/>
              <a:gd name="connsiteX14" fmla="*/ 1844703 w 4230716"/>
              <a:gd name="connsiteY14" fmla="*/ 528784 h 1601083"/>
              <a:gd name="connsiteX15" fmla="*/ 1873278 w 4230716"/>
              <a:gd name="connsiteY15" fmla="*/ 485921 h 1601083"/>
              <a:gd name="connsiteX16" fmla="*/ 1916141 w 4230716"/>
              <a:gd name="connsiteY16" fmla="*/ 457346 h 1601083"/>
              <a:gd name="connsiteX17" fmla="*/ 1930428 w 4230716"/>
              <a:gd name="connsiteY17" fmla="*/ 414484 h 1601083"/>
              <a:gd name="connsiteX18" fmla="*/ 2016153 w 4230716"/>
              <a:gd name="connsiteY18" fmla="*/ 328759 h 1601083"/>
              <a:gd name="connsiteX19" fmla="*/ 2087591 w 4230716"/>
              <a:gd name="connsiteY19" fmla="*/ 243034 h 1601083"/>
              <a:gd name="connsiteX20" fmla="*/ 2173316 w 4230716"/>
              <a:gd name="connsiteY20" fmla="*/ 185884 h 1601083"/>
              <a:gd name="connsiteX21" fmla="*/ 2216178 w 4230716"/>
              <a:gd name="connsiteY21" fmla="*/ 143021 h 1601083"/>
              <a:gd name="connsiteX22" fmla="*/ 2359053 w 4230716"/>
              <a:gd name="connsiteY22" fmla="*/ 100159 h 1601083"/>
              <a:gd name="connsiteX23" fmla="*/ 2444778 w 4230716"/>
              <a:gd name="connsiteY23" fmla="*/ 71584 h 1601083"/>
              <a:gd name="connsiteX24" fmla="*/ 2559078 w 4230716"/>
              <a:gd name="connsiteY24" fmla="*/ 43009 h 1601083"/>
              <a:gd name="connsiteX25" fmla="*/ 2601941 w 4230716"/>
              <a:gd name="connsiteY25" fmla="*/ 14434 h 1601083"/>
              <a:gd name="connsiteX26" fmla="*/ 3187728 w 4230716"/>
              <a:gd name="connsiteY26" fmla="*/ 14434 h 1601083"/>
              <a:gd name="connsiteX27" fmla="*/ 3273453 w 4230716"/>
              <a:gd name="connsiteY27" fmla="*/ 71584 h 1601083"/>
              <a:gd name="connsiteX28" fmla="*/ 3316316 w 4230716"/>
              <a:gd name="connsiteY28" fmla="*/ 85871 h 1601083"/>
              <a:gd name="connsiteX29" fmla="*/ 3344891 w 4230716"/>
              <a:gd name="connsiteY29" fmla="*/ 128734 h 1601083"/>
              <a:gd name="connsiteX30" fmla="*/ 3359178 w 4230716"/>
              <a:gd name="connsiteY30" fmla="*/ 171596 h 1601083"/>
              <a:gd name="connsiteX31" fmla="*/ 3416328 w 4230716"/>
              <a:gd name="connsiteY31" fmla="*/ 185884 h 1601083"/>
              <a:gd name="connsiteX32" fmla="*/ 3459191 w 4230716"/>
              <a:gd name="connsiteY32" fmla="*/ 214459 h 1601083"/>
              <a:gd name="connsiteX33" fmla="*/ 3487766 w 4230716"/>
              <a:gd name="connsiteY33" fmla="*/ 300184 h 1601083"/>
              <a:gd name="connsiteX34" fmla="*/ 3516341 w 4230716"/>
              <a:gd name="connsiteY34" fmla="*/ 343046 h 1601083"/>
              <a:gd name="connsiteX35" fmla="*/ 3544916 w 4230716"/>
              <a:gd name="connsiteY35" fmla="*/ 428771 h 1601083"/>
              <a:gd name="connsiteX36" fmla="*/ 3602066 w 4230716"/>
              <a:gd name="connsiteY36" fmla="*/ 543071 h 1601083"/>
              <a:gd name="connsiteX37" fmla="*/ 3616353 w 4230716"/>
              <a:gd name="connsiteY37" fmla="*/ 871684 h 1601083"/>
              <a:gd name="connsiteX38" fmla="*/ 3644928 w 4230716"/>
              <a:gd name="connsiteY38" fmla="*/ 914546 h 1601083"/>
              <a:gd name="connsiteX39" fmla="*/ 3844953 w 4230716"/>
              <a:gd name="connsiteY39" fmla="*/ 971696 h 1601083"/>
              <a:gd name="connsiteX40" fmla="*/ 3887816 w 4230716"/>
              <a:gd name="connsiteY40" fmla="*/ 985984 h 1601083"/>
              <a:gd name="connsiteX41" fmla="*/ 4187853 w 4230716"/>
              <a:gd name="connsiteY41" fmla="*/ 1014559 h 1601083"/>
              <a:gd name="connsiteX42" fmla="*/ 4230716 w 4230716"/>
              <a:gd name="connsiteY42" fmla="*/ 1200296 h 1601083"/>
              <a:gd name="connsiteX43" fmla="*/ 4216428 w 4230716"/>
              <a:gd name="connsiteY43" fmla="*/ 1271734 h 1601083"/>
              <a:gd name="connsiteX44" fmla="*/ 4202141 w 4230716"/>
              <a:gd name="connsiteY44" fmla="*/ 1600346 h 1601083"/>
              <a:gd name="connsiteX45" fmla="*/ 4102128 w 4230716"/>
              <a:gd name="connsiteY45" fmla="*/ 1571771 h 1601083"/>
              <a:gd name="connsiteX46" fmla="*/ 4044978 w 4230716"/>
              <a:gd name="connsiteY46" fmla="*/ 1557484 h 1601083"/>
              <a:gd name="connsiteX47" fmla="*/ 3959253 w 4230716"/>
              <a:gd name="connsiteY47" fmla="*/ 1528909 h 1601083"/>
              <a:gd name="connsiteX48" fmla="*/ 3816378 w 4230716"/>
              <a:gd name="connsiteY48" fmla="*/ 1514621 h 1601083"/>
              <a:gd name="connsiteX49" fmla="*/ 3616353 w 4230716"/>
              <a:gd name="connsiteY49" fmla="*/ 1486046 h 1601083"/>
              <a:gd name="connsiteX50" fmla="*/ 2701953 w 4230716"/>
              <a:gd name="connsiteY50" fmla="*/ 1471759 h 1601083"/>
              <a:gd name="connsiteX51" fmla="*/ 2401916 w 4230716"/>
              <a:gd name="connsiteY51" fmla="*/ 1443184 h 1601083"/>
              <a:gd name="connsiteX52" fmla="*/ 1858991 w 4230716"/>
              <a:gd name="connsiteY52" fmla="*/ 1428896 h 1601083"/>
              <a:gd name="connsiteX53" fmla="*/ 1544666 w 4230716"/>
              <a:gd name="connsiteY53" fmla="*/ 1443184 h 1601083"/>
              <a:gd name="connsiteX54" fmla="*/ 1487516 w 4230716"/>
              <a:gd name="connsiteY54" fmla="*/ 1457471 h 1601083"/>
              <a:gd name="connsiteX55" fmla="*/ 744566 w 4230716"/>
              <a:gd name="connsiteY55" fmla="*/ 1443184 h 1601083"/>
              <a:gd name="connsiteX56" fmla="*/ 387378 w 4230716"/>
              <a:gd name="connsiteY56" fmla="*/ 1428896 h 1601083"/>
              <a:gd name="connsiteX57" fmla="*/ 201641 w 4230716"/>
              <a:gd name="connsiteY57" fmla="*/ 1400321 h 1601083"/>
              <a:gd name="connsiteX58" fmla="*/ 115916 w 4230716"/>
              <a:gd name="connsiteY58" fmla="*/ 1271734 h 1601083"/>
              <a:gd name="connsiteX59" fmla="*/ 87341 w 4230716"/>
              <a:gd name="connsiteY59" fmla="*/ 1228871 h 1601083"/>
              <a:gd name="connsiteX60" fmla="*/ 44478 w 4230716"/>
              <a:gd name="connsiteY60" fmla="*/ 1100284 h 1601083"/>
              <a:gd name="connsiteX61" fmla="*/ 30191 w 4230716"/>
              <a:gd name="connsiteY61" fmla="*/ 1057421 h 1601083"/>
              <a:gd name="connsiteX62" fmla="*/ 15903 w 4230716"/>
              <a:gd name="connsiteY62" fmla="*/ 1014559 h 1601083"/>
              <a:gd name="connsiteX63" fmla="*/ 1616 w 4230716"/>
              <a:gd name="connsiteY63" fmla="*/ 957409 h 1601083"/>
              <a:gd name="connsiteX64" fmla="*/ 1616 w 4230716"/>
              <a:gd name="connsiteY64" fmla="*/ 757384 h 160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230716" h="1601083">
                <a:moveTo>
                  <a:pt x="1616" y="757384"/>
                </a:moveTo>
                <a:lnTo>
                  <a:pt x="1616" y="757384"/>
                </a:lnTo>
                <a:cubicBezTo>
                  <a:pt x="49241" y="762146"/>
                  <a:pt x="97448" y="762851"/>
                  <a:pt x="144491" y="771671"/>
                </a:cubicBezTo>
                <a:cubicBezTo>
                  <a:pt x="174096" y="777222"/>
                  <a:pt x="200505" y="795294"/>
                  <a:pt x="230216" y="800246"/>
                </a:cubicBezTo>
                <a:cubicBezTo>
                  <a:pt x="268417" y="806613"/>
                  <a:pt x="347451" y="818839"/>
                  <a:pt x="387378" y="828821"/>
                </a:cubicBezTo>
                <a:cubicBezTo>
                  <a:pt x="447133" y="843760"/>
                  <a:pt x="417894" y="846704"/>
                  <a:pt x="487391" y="857396"/>
                </a:cubicBezTo>
                <a:cubicBezTo>
                  <a:pt x="530016" y="863954"/>
                  <a:pt x="573116" y="866921"/>
                  <a:pt x="615978" y="871684"/>
                </a:cubicBezTo>
                <a:lnTo>
                  <a:pt x="1201766" y="857396"/>
                </a:lnTo>
                <a:cubicBezTo>
                  <a:pt x="1230709" y="856164"/>
                  <a:pt x="1258989" y="848291"/>
                  <a:pt x="1287491" y="843109"/>
                </a:cubicBezTo>
                <a:cubicBezTo>
                  <a:pt x="1353985" y="831019"/>
                  <a:pt x="1354936" y="829819"/>
                  <a:pt x="1416078" y="814534"/>
                </a:cubicBezTo>
                <a:cubicBezTo>
                  <a:pt x="1430366" y="805009"/>
                  <a:pt x="1443866" y="794182"/>
                  <a:pt x="1458941" y="785959"/>
                </a:cubicBezTo>
                <a:cubicBezTo>
                  <a:pt x="1496337" y="765561"/>
                  <a:pt x="1537798" y="752438"/>
                  <a:pt x="1573241" y="728809"/>
                </a:cubicBezTo>
                <a:cubicBezTo>
                  <a:pt x="1601816" y="709759"/>
                  <a:pt x="1631492" y="692265"/>
                  <a:pt x="1658966" y="671659"/>
                </a:cubicBezTo>
                <a:cubicBezTo>
                  <a:pt x="1678016" y="657371"/>
                  <a:pt x="1698416" y="644726"/>
                  <a:pt x="1716116" y="628796"/>
                </a:cubicBezTo>
                <a:cubicBezTo>
                  <a:pt x="1829496" y="526753"/>
                  <a:pt x="1757166" y="557962"/>
                  <a:pt x="1844703" y="528784"/>
                </a:cubicBezTo>
                <a:cubicBezTo>
                  <a:pt x="1854228" y="514496"/>
                  <a:pt x="1861136" y="498063"/>
                  <a:pt x="1873278" y="485921"/>
                </a:cubicBezTo>
                <a:cubicBezTo>
                  <a:pt x="1885420" y="473779"/>
                  <a:pt x="1905414" y="470755"/>
                  <a:pt x="1916141" y="457346"/>
                </a:cubicBezTo>
                <a:cubicBezTo>
                  <a:pt x="1925549" y="445586"/>
                  <a:pt x="1921182" y="426372"/>
                  <a:pt x="1930428" y="414484"/>
                </a:cubicBezTo>
                <a:cubicBezTo>
                  <a:pt x="1955238" y="382585"/>
                  <a:pt x="1993737" y="362383"/>
                  <a:pt x="2016153" y="328759"/>
                </a:cubicBezTo>
                <a:cubicBezTo>
                  <a:pt x="2041554" y="290657"/>
                  <a:pt x="2049509" y="272653"/>
                  <a:pt x="2087591" y="243034"/>
                </a:cubicBezTo>
                <a:cubicBezTo>
                  <a:pt x="2114700" y="221950"/>
                  <a:pt x="2149032" y="210168"/>
                  <a:pt x="2173316" y="185884"/>
                </a:cubicBezTo>
                <a:cubicBezTo>
                  <a:pt x="2187603" y="171596"/>
                  <a:pt x="2198515" y="152834"/>
                  <a:pt x="2216178" y="143021"/>
                </a:cubicBezTo>
                <a:cubicBezTo>
                  <a:pt x="2255714" y="121057"/>
                  <a:pt x="2314938" y="113393"/>
                  <a:pt x="2359053" y="100159"/>
                </a:cubicBezTo>
                <a:cubicBezTo>
                  <a:pt x="2387903" y="91504"/>
                  <a:pt x="2415242" y="77491"/>
                  <a:pt x="2444778" y="71584"/>
                </a:cubicBezTo>
                <a:cubicBezTo>
                  <a:pt x="2530984" y="54342"/>
                  <a:pt x="2493178" y="64975"/>
                  <a:pt x="2559078" y="43009"/>
                </a:cubicBezTo>
                <a:cubicBezTo>
                  <a:pt x="2573366" y="33484"/>
                  <a:pt x="2585064" y="17599"/>
                  <a:pt x="2601941" y="14434"/>
                </a:cubicBezTo>
                <a:cubicBezTo>
                  <a:pt x="2762805" y="-15728"/>
                  <a:pt x="3064962" y="10049"/>
                  <a:pt x="3187728" y="14434"/>
                </a:cubicBezTo>
                <a:cubicBezTo>
                  <a:pt x="3289646" y="48405"/>
                  <a:pt x="3166429" y="235"/>
                  <a:pt x="3273453" y="71584"/>
                </a:cubicBezTo>
                <a:cubicBezTo>
                  <a:pt x="3285984" y="79938"/>
                  <a:pt x="3302028" y="81109"/>
                  <a:pt x="3316316" y="85871"/>
                </a:cubicBezTo>
                <a:cubicBezTo>
                  <a:pt x="3325841" y="100159"/>
                  <a:pt x="3337212" y="113375"/>
                  <a:pt x="3344891" y="128734"/>
                </a:cubicBezTo>
                <a:cubicBezTo>
                  <a:pt x="3351626" y="142204"/>
                  <a:pt x="3347418" y="162188"/>
                  <a:pt x="3359178" y="171596"/>
                </a:cubicBezTo>
                <a:cubicBezTo>
                  <a:pt x="3374511" y="183863"/>
                  <a:pt x="3397278" y="181121"/>
                  <a:pt x="3416328" y="185884"/>
                </a:cubicBezTo>
                <a:cubicBezTo>
                  <a:pt x="3430616" y="195409"/>
                  <a:pt x="3450090" y="199898"/>
                  <a:pt x="3459191" y="214459"/>
                </a:cubicBezTo>
                <a:cubicBezTo>
                  <a:pt x="3475155" y="240001"/>
                  <a:pt x="3471058" y="275122"/>
                  <a:pt x="3487766" y="300184"/>
                </a:cubicBezTo>
                <a:lnTo>
                  <a:pt x="3516341" y="343046"/>
                </a:lnTo>
                <a:cubicBezTo>
                  <a:pt x="3525866" y="371621"/>
                  <a:pt x="3528208" y="403709"/>
                  <a:pt x="3544916" y="428771"/>
                </a:cubicBezTo>
                <a:cubicBezTo>
                  <a:pt x="3587717" y="492973"/>
                  <a:pt x="3567114" y="455691"/>
                  <a:pt x="3602066" y="543071"/>
                </a:cubicBezTo>
                <a:cubicBezTo>
                  <a:pt x="3606828" y="652609"/>
                  <a:pt x="3603786" y="762765"/>
                  <a:pt x="3616353" y="871684"/>
                </a:cubicBezTo>
                <a:cubicBezTo>
                  <a:pt x="3618321" y="888742"/>
                  <a:pt x="3632786" y="902404"/>
                  <a:pt x="3644928" y="914546"/>
                </a:cubicBezTo>
                <a:cubicBezTo>
                  <a:pt x="3695902" y="965519"/>
                  <a:pt x="3781216" y="963729"/>
                  <a:pt x="3844953" y="971696"/>
                </a:cubicBezTo>
                <a:cubicBezTo>
                  <a:pt x="3859241" y="976459"/>
                  <a:pt x="3873114" y="982717"/>
                  <a:pt x="3887816" y="985984"/>
                </a:cubicBezTo>
                <a:cubicBezTo>
                  <a:pt x="3988318" y="1008318"/>
                  <a:pt x="4082653" y="1007545"/>
                  <a:pt x="4187853" y="1014559"/>
                </a:cubicBezTo>
                <a:cubicBezTo>
                  <a:pt x="4219382" y="1172202"/>
                  <a:pt x="4201069" y="1111358"/>
                  <a:pt x="4230716" y="1200296"/>
                </a:cubicBezTo>
                <a:cubicBezTo>
                  <a:pt x="4225953" y="1224109"/>
                  <a:pt x="4218158" y="1247511"/>
                  <a:pt x="4216428" y="1271734"/>
                </a:cubicBezTo>
                <a:cubicBezTo>
                  <a:pt x="4208616" y="1381096"/>
                  <a:pt x="4226440" y="1493432"/>
                  <a:pt x="4202141" y="1600346"/>
                </a:cubicBezTo>
                <a:cubicBezTo>
                  <a:pt x="4200779" y="1606339"/>
                  <a:pt x="4109625" y="1573913"/>
                  <a:pt x="4102128" y="1571771"/>
                </a:cubicBezTo>
                <a:cubicBezTo>
                  <a:pt x="4083247" y="1566377"/>
                  <a:pt x="4063786" y="1563126"/>
                  <a:pt x="4044978" y="1557484"/>
                </a:cubicBezTo>
                <a:cubicBezTo>
                  <a:pt x="4016128" y="1548829"/>
                  <a:pt x="3989224" y="1531906"/>
                  <a:pt x="3959253" y="1528909"/>
                </a:cubicBezTo>
                <a:lnTo>
                  <a:pt x="3816378" y="1514621"/>
                </a:lnTo>
                <a:cubicBezTo>
                  <a:pt x="3734603" y="1494178"/>
                  <a:pt x="3725609" y="1488999"/>
                  <a:pt x="3616353" y="1486046"/>
                </a:cubicBezTo>
                <a:cubicBezTo>
                  <a:pt x="3311627" y="1477810"/>
                  <a:pt x="3006753" y="1476521"/>
                  <a:pt x="2701953" y="1471759"/>
                </a:cubicBezTo>
                <a:cubicBezTo>
                  <a:pt x="2567686" y="1449380"/>
                  <a:pt x="2590564" y="1450303"/>
                  <a:pt x="2401916" y="1443184"/>
                </a:cubicBezTo>
                <a:cubicBezTo>
                  <a:pt x="2221007" y="1436357"/>
                  <a:pt x="2039966" y="1433659"/>
                  <a:pt x="1858991" y="1428896"/>
                </a:cubicBezTo>
                <a:cubicBezTo>
                  <a:pt x="1754216" y="1433659"/>
                  <a:pt x="1649240" y="1435140"/>
                  <a:pt x="1544666" y="1443184"/>
                </a:cubicBezTo>
                <a:cubicBezTo>
                  <a:pt x="1525088" y="1444690"/>
                  <a:pt x="1507152" y="1457471"/>
                  <a:pt x="1487516" y="1457471"/>
                </a:cubicBezTo>
                <a:cubicBezTo>
                  <a:pt x="1239820" y="1457471"/>
                  <a:pt x="992216" y="1447946"/>
                  <a:pt x="744566" y="1443184"/>
                </a:cubicBezTo>
                <a:lnTo>
                  <a:pt x="387378" y="1428896"/>
                </a:lnTo>
                <a:cubicBezTo>
                  <a:pt x="254010" y="1421275"/>
                  <a:pt x="282203" y="1427176"/>
                  <a:pt x="201641" y="1400321"/>
                </a:cubicBezTo>
                <a:lnTo>
                  <a:pt x="115916" y="1271734"/>
                </a:lnTo>
                <a:cubicBezTo>
                  <a:pt x="106391" y="1257446"/>
                  <a:pt x="92771" y="1245161"/>
                  <a:pt x="87341" y="1228871"/>
                </a:cubicBezTo>
                <a:lnTo>
                  <a:pt x="44478" y="1100284"/>
                </a:lnTo>
                <a:lnTo>
                  <a:pt x="30191" y="1057421"/>
                </a:lnTo>
                <a:cubicBezTo>
                  <a:pt x="25429" y="1043134"/>
                  <a:pt x="19556" y="1029170"/>
                  <a:pt x="15903" y="1014559"/>
                </a:cubicBezTo>
                <a:cubicBezTo>
                  <a:pt x="11141" y="995509"/>
                  <a:pt x="2769" y="977011"/>
                  <a:pt x="1616" y="957409"/>
                </a:cubicBezTo>
                <a:cubicBezTo>
                  <a:pt x="-2020" y="895603"/>
                  <a:pt x="1616" y="790721"/>
                  <a:pt x="1616" y="75738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00663" y="4157663"/>
            <a:ext cx="2357437" cy="2771775"/>
          </a:xfrm>
          <a:custGeom>
            <a:avLst/>
            <a:gdLst>
              <a:gd name="connsiteX0" fmla="*/ 142875 w 2357437"/>
              <a:gd name="connsiteY0" fmla="*/ 0 h 2771775"/>
              <a:gd name="connsiteX1" fmla="*/ 142875 w 2357437"/>
              <a:gd name="connsiteY1" fmla="*/ 0 h 2771775"/>
              <a:gd name="connsiteX2" fmla="*/ 171450 w 2357437"/>
              <a:gd name="connsiteY2" fmla="*/ 142875 h 2771775"/>
              <a:gd name="connsiteX3" fmla="*/ 185737 w 2357437"/>
              <a:gd name="connsiteY3" fmla="*/ 185737 h 2771775"/>
              <a:gd name="connsiteX4" fmla="*/ 214312 w 2357437"/>
              <a:gd name="connsiteY4" fmla="*/ 228600 h 2771775"/>
              <a:gd name="connsiteX5" fmla="*/ 242887 w 2357437"/>
              <a:gd name="connsiteY5" fmla="*/ 285750 h 2771775"/>
              <a:gd name="connsiteX6" fmla="*/ 328612 w 2357437"/>
              <a:gd name="connsiteY6" fmla="*/ 371475 h 2771775"/>
              <a:gd name="connsiteX7" fmla="*/ 442912 w 2357437"/>
              <a:gd name="connsiteY7" fmla="*/ 485775 h 2771775"/>
              <a:gd name="connsiteX8" fmla="*/ 500062 w 2357437"/>
              <a:gd name="connsiteY8" fmla="*/ 514350 h 2771775"/>
              <a:gd name="connsiteX9" fmla="*/ 600075 w 2357437"/>
              <a:gd name="connsiteY9" fmla="*/ 571500 h 2771775"/>
              <a:gd name="connsiteX10" fmla="*/ 657225 w 2357437"/>
              <a:gd name="connsiteY10" fmla="*/ 585787 h 2771775"/>
              <a:gd name="connsiteX11" fmla="*/ 742950 w 2357437"/>
              <a:gd name="connsiteY11" fmla="*/ 614362 h 2771775"/>
              <a:gd name="connsiteX12" fmla="*/ 828675 w 2357437"/>
              <a:gd name="connsiteY12" fmla="*/ 700087 h 2771775"/>
              <a:gd name="connsiteX13" fmla="*/ 942975 w 2357437"/>
              <a:gd name="connsiteY13" fmla="*/ 842962 h 2771775"/>
              <a:gd name="connsiteX14" fmla="*/ 1000125 w 2357437"/>
              <a:gd name="connsiteY14" fmla="*/ 928687 h 2771775"/>
              <a:gd name="connsiteX15" fmla="*/ 1085850 w 2357437"/>
              <a:gd name="connsiteY15" fmla="*/ 1014412 h 2771775"/>
              <a:gd name="connsiteX16" fmla="*/ 1100137 w 2357437"/>
              <a:gd name="connsiteY16" fmla="*/ 1071562 h 2771775"/>
              <a:gd name="connsiteX17" fmla="*/ 1085850 w 2357437"/>
              <a:gd name="connsiteY17" fmla="*/ 1285875 h 2771775"/>
              <a:gd name="connsiteX18" fmla="*/ 1071562 w 2357437"/>
              <a:gd name="connsiteY18" fmla="*/ 1328737 h 2771775"/>
              <a:gd name="connsiteX19" fmla="*/ 1028700 w 2357437"/>
              <a:gd name="connsiteY19" fmla="*/ 1357312 h 2771775"/>
              <a:gd name="connsiteX20" fmla="*/ 885825 w 2357437"/>
              <a:gd name="connsiteY20" fmla="*/ 1371600 h 2771775"/>
              <a:gd name="connsiteX21" fmla="*/ 714375 w 2357437"/>
              <a:gd name="connsiteY21" fmla="*/ 1414462 h 2771775"/>
              <a:gd name="connsiteX22" fmla="*/ 671512 w 2357437"/>
              <a:gd name="connsiteY22" fmla="*/ 1428750 h 2771775"/>
              <a:gd name="connsiteX23" fmla="*/ 0 w 2357437"/>
              <a:gd name="connsiteY23" fmla="*/ 1457325 h 2771775"/>
              <a:gd name="connsiteX24" fmla="*/ 28575 w 2357437"/>
              <a:gd name="connsiteY24" fmla="*/ 1614487 h 2771775"/>
              <a:gd name="connsiteX25" fmla="*/ 42862 w 2357437"/>
              <a:gd name="connsiteY25" fmla="*/ 1657350 h 2771775"/>
              <a:gd name="connsiteX26" fmla="*/ 71437 w 2357437"/>
              <a:gd name="connsiteY26" fmla="*/ 1700212 h 2771775"/>
              <a:gd name="connsiteX27" fmla="*/ 200025 w 2357437"/>
              <a:gd name="connsiteY27" fmla="*/ 1757362 h 2771775"/>
              <a:gd name="connsiteX28" fmla="*/ 285750 w 2357437"/>
              <a:gd name="connsiteY28" fmla="*/ 1785937 h 2771775"/>
              <a:gd name="connsiteX29" fmla="*/ 328612 w 2357437"/>
              <a:gd name="connsiteY29" fmla="*/ 1800225 h 2771775"/>
              <a:gd name="connsiteX30" fmla="*/ 414337 w 2357437"/>
              <a:gd name="connsiteY30" fmla="*/ 1814512 h 2771775"/>
              <a:gd name="connsiteX31" fmla="*/ 500062 w 2357437"/>
              <a:gd name="connsiteY31" fmla="*/ 1843087 h 2771775"/>
              <a:gd name="connsiteX32" fmla="*/ 585787 w 2357437"/>
              <a:gd name="connsiteY32" fmla="*/ 1914525 h 2771775"/>
              <a:gd name="connsiteX33" fmla="*/ 614362 w 2357437"/>
              <a:gd name="connsiteY33" fmla="*/ 2014537 h 2771775"/>
              <a:gd name="connsiteX34" fmla="*/ 642937 w 2357437"/>
              <a:gd name="connsiteY34" fmla="*/ 2071687 h 2771775"/>
              <a:gd name="connsiteX35" fmla="*/ 657225 w 2357437"/>
              <a:gd name="connsiteY35" fmla="*/ 2114550 h 2771775"/>
              <a:gd name="connsiteX36" fmla="*/ 714375 w 2357437"/>
              <a:gd name="connsiteY36" fmla="*/ 2228850 h 2771775"/>
              <a:gd name="connsiteX37" fmla="*/ 742950 w 2357437"/>
              <a:gd name="connsiteY37" fmla="*/ 2314575 h 2771775"/>
              <a:gd name="connsiteX38" fmla="*/ 828675 w 2357437"/>
              <a:gd name="connsiteY38" fmla="*/ 2386012 h 2771775"/>
              <a:gd name="connsiteX39" fmla="*/ 871537 w 2357437"/>
              <a:gd name="connsiteY39" fmla="*/ 2528887 h 2771775"/>
              <a:gd name="connsiteX40" fmla="*/ 900112 w 2357437"/>
              <a:gd name="connsiteY40" fmla="*/ 2571750 h 2771775"/>
              <a:gd name="connsiteX41" fmla="*/ 914400 w 2357437"/>
              <a:gd name="connsiteY41" fmla="*/ 2643187 h 2771775"/>
              <a:gd name="connsiteX42" fmla="*/ 1000125 w 2357437"/>
              <a:gd name="connsiteY42" fmla="*/ 2686050 h 2771775"/>
              <a:gd name="connsiteX43" fmla="*/ 1085850 w 2357437"/>
              <a:gd name="connsiteY43" fmla="*/ 2743200 h 2771775"/>
              <a:gd name="connsiteX44" fmla="*/ 1171575 w 2357437"/>
              <a:gd name="connsiteY44" fmla="*/ 2771775 h 2771775"/>
              <a:gd name="connsiteX45" fmla="*/ 1285875 w 2357437"/>
              <a:gd name="connsiteY45" fmla="*/ 2671762 h 2771775"/>
              <a:gd name="connsiteX46" fmla="*/ 1357312 w 2357437"/>
              <a:gd name="connsiteY46" fmla="*/ 2586037 h 2771775"/>
              <a:gd name="connsiteX47" fmla="*/ 1385887 w 2357437"/>
              <a:gd name="connsiteY47" fmla="*/ 2500312 h 2771775"/>
              <a:gd name="connsiteX48" fmla="*/ 1400175 w 2357437"/>
              <a:gd name="connsiteY48" fmla="*/ 2457450 h 2771775"/>
              <a:gd name="connsiteX49" fmla="*/ 1414462 w 2357437"/>
              <a:gd name="connsiteY49" fmla="*/ 2357437 h 2771775"/>
              <a:gd name="connsiteX50" fmla="*/ 1428750 w 2357437"/>
              <a:gd name="connsiteY50" fmla="*/ 2314575 h 2771775"/>
              <a:gd name="connsiteX51" fmla="*/ 1471612 w 2357437"/>
              <a:gd name="connsiteY51" fmla="*/ 2300287 h 2771775"/>
              <a:gd name="connsiteX52" fmla="*/ 1585912 w 2357437"/>
              <a:gd name="connsiteY52" fmla="*/ 2271712 h 2771775"/>
              <a:gd name="connsiteX53" fmla="*/ 1500187 w 2357437"/>
              <a:gd name="connsiteY53" fmla="*/ 2257425 h 2771775"/>
              <a:gd name="connsiteX54" fmla="*/ 1414462 w 2357437"/>
              <a:gd name="connsiteY54" fmla="*/ 2228850 h 2771775"/>
              <a:gd name="connsiteX55" fmla="*/ 1371600 w 2357437"/>
              <a:gd name="connsiteY55" fmla="*/ 2200275 h 2771775"/>
              <a:gd name="connsiteX56" fmla="*/ 1343025 w 2357437"/>
              <a:gd name="connsiteY56" fmla="*/ 2114550 h 2771775"/>
              <a:gd name="connsiteX57" fmla="*/ 1357312 w 2357437"/>
              <a:gd name="connsiteY57" fmla="*/ 2028825 h 2771775"/>
              <a:gd name="connsiteX58" fmla="*/ 1471612 w 2357437"/>
              <a:gd name="connsiteY58" fmla="*/ 2014537 h 2771775"/>
              <a:gd name="connsiteX59" fmla="*/ 1514475 w 2357437"/>
              <a:gd name="connsiteY59" fmla="*/ 2000250 h 2771775"/>
              <a:gd name="connsiteX60" fmla="*/ 1714500 w 2357437"/>
              <a:gd name="connsiteY60" fmla="*/ 1985962 h 2771775"/>
              <a:gd name="connsiteX61" fmla="*/ 1757362 w 2357437"/>
              <a:gd name="connsiteY61" fmla="*/ 1957387 h 2771775"/>
              <a:gd name="connsiteX62" fmla="*/ 1900237 w 2357437"/>
              <a:gd name="connsiteY62" fmla="*/ 1914525 h 2771775"/>
              <a:gd name="connsiteX63" fmla="*/ 2014537 w 2357437"/>
              <a:gd name="connsiteY63" fmla="*/ 1871662 h 2771775"/>
              <a:gd name="connsiteX64" fmla="*/ 2100262 w 2357437"/>
              <a:gd name="connsiteY64" fmla="*/ 1843087 h 2771775"/>
              <a:gd name="connsiteX65" fmla="*/ 2185987 w 2357437"/>
              <a:gd name="connsiteY65" fmla="*/ 1785937 h 2771775"/>
              <a:gd name="connsiteX66" fmla="*/ 2257425 w 2357437"/>
              <a:gd name="connsiteY66" fmla="*/ 1700212 h 2771775"/>
              <a:gd name="connsiteX67" fmla="*/ 2300287 w 2357437"/>
              <a:gd name="connsiteY67" fmla="*/ 1414462 h 2771775"/>
              <a:gd name="connsiteX68" fmla="*/ 2314575 w 2357437"/>
              <a:gd name="connsiteY68" fmla="*/ 742950 h 2771775"/>
              <a:gd name="connsiteX69" fmla="*/ 2343150 w 2357437"/>
              <a:gd name="connsiteY69" fmla="*/ 357187 h 2771775"/>
              <a:gd name="connsiteX70" fmla="*/ 2357437 w 2357437"/>
              <a:gd name="connsiteY70" fmla="*/ 314325 h 2771775"/>
              <a:gd name="connsiteX71" fmla="*/ 2343150 w 2357437"/>
              <a:gd name="connsiteY71" fmla="*/ 128587 h 2771775"/>
              <a:gd name="connsiteX72" fmla="*/ 2271712 w 2357437"/>
              <a:gd name="connsiteY72" fmla="*/ 71437 h 2771775"/>
              <a:gd name="connsiteX73" fmla="*/ 2200275 w 2357437"/>
              <a:gd name="connsiteY73" fmla="*/ 57150 h 2771775"/>
              <a:gd name="connsiteX74" fmla="*/ 2143125 w 2357437"/>
              <a:gd name="connsiteY74" fmla="*/ 42862 h 2771775"/>
              <a:gd name="connsiteX75" fmla="*/ 1771650 w 2357437"/>
              <a:gd name="connsiteY75" fmla="*/ 57150 h 2771775"/>
              <a:gd name="connsiteX76" fmla="*/ 1628775 w 2357437"/>
              <a:gd name="connsiteY76" fmla="*/ 85725 h 2771775"/>
              <a:gd name="connsiteX77" fmla="*/ 1485900 w 2357437"/>
              <a:gd name="connsiteY77" fmla="*/ 114300 h 2771775"/>
              <a:gd name="connsiteX78" fmla="*/ 1428750 w 2357437"/>
              <a:gd name="connsiteY78" fmla="*/ 128587 h 2771775"/>
              <a:gd name="connsiteX79" fmla="*/ 1385887 w 2357437"/>
              <a:gd name="connsiteY79" fmla="*/ 142875 h 2771775"/>
              <a:gd name="connsiteX80" fmla="*/ 1314450 w 2357437"/>
              <a:gd name="connsiteY80" fmla="*/ 157162 h 2771775"/>
              <a:gd name="connsiteX81" fmla="*/ 1257300 w 2357437"/>
              <a:gd name="connsiteY81" fmla="*/ 171450 h 2771775"/>
              <a:gd name="connsiteX82" fmla="*/ 1171575 w 2357437"/>
              <a:gd name="connsiteY82" fmla="*/ 157162 h 2771775"/>
              <a:gd name="connsiteX83" fmla="*/ 1014412 w 2357437"/>
              <a:gd name="connsiteY83" fmla="*/ 128587 h 2771775"/>
              <a:gd name="connsiteX84" fmla="*/ 814387 w 2357437"/>
              <a:gd name="connsiteY84" fmla="*/ 100012 h 2771775"/>
              <a:gd name="connsiteX85" fmla="*/ 742950 w 2357437"/>
              <a:gd name="connsiteY85" fmla="*/ 85725 h 2771775"/>
              <a:gd name="connsiteX86" fmla="*/ 371475 w 2357437"/>
              <a:gd name="connsiteY86" fmla="*/ 71437 h 2771775"/>
              <a:gd name="connsiteX87" fmla="*/ 242887 w 2357437"/>
              <a:gd name="connsiteY87" fmla="*/ 42862 h 2771775"/>
              <a:gd name="connsiteX88" fmla="*/ 142875 w 2357437"/>
              <a:gd name="connsiteY88" fmla="*/ 0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357437" h="2771775">
                <a:moveTo>
                  <a:pt x="142875" y="0"/>
                </a:moveTo>
                <a:lnTo>
                  <a:pt x="142875" y="0"/>
                </a:lnTo>
                <a:cubicBezTo>
                  <a:pt x="152400" y="47625"/>
                  <a:pt x="160529" y="95551"/>
                  <a:pt x="171450" y="142875"/>
                </a:cubicBezTo>
                <a:cubicBezTo>
                  <a:pt x="174836" y="157549"/>
                  <a:pt x="179002" y="172267"/>
                  <a:pt x="185737" y="185737"/>
                </a:cubicBezTo>
                <a:cubicBezTo>
                  <a:pt x="193416" y="201096"/>
                  <a:pt x="205793" y="213691"/>
                  <a:pt x="214312" y="228600"/>
                </a:cubicBezTo>
                <a:cubicBezTo>
                  <a:pt x="224879" y="247092"/>
                  <a:pt x="229582" y="269119"/>
                  <a:pt x="242887" y="285750"/>
                </a:cubicBezTo>
                <a:cubicBezTo>
                  <a:pt x="268132" y="317306"/>
                  <a:pt x="310540" y="335330"/>
                  <a:pt x="328612" y="371475"/>
                </a:cubicBezTo>
                <a:cubicBezTo>
                  <a:pt x="365417" y="445086"/>
                  <a:pt x="350960" y="439799"/>
                  <a:pt x="442912" y="485775"/>
                </a:cubicBezTo>
                <a:cubicBezTo>
                  <a:pt x="461962" y="495300"/>
                  <a:pt x="481570" y="503783"/>
                  <a:pt x="500062" y="514350"/>
                </a:cubicBezTo>
                <a:cubicBezTo>
                  <a:pt x="552817" y="544496"/>
                  <a:pt x="537278" y="547951"/>
                  <a:pt x="600075" y="571500"/>
                </a:cubicBezTo>
                <a:cubicBezTo>
                  <a:pt x="618461" y="578395"/>
                  <a:pt x="638417" y="580145"/>
                  <a:pt x="657225" y="585787"/>
                </a:cubicBezTo>
                <a:cubicBezTo>
                  <a:pt x="686075" y="594442"/>
                  <a:pt x="742950" y="614362"/>
                  <a:pt x="742950" y="614362"/>
                </a:cubicBezTo>
                <a:cubicBezTo>
                  <a:pt x="771525" y="642937"/>
                  <a:pt x="806259" y="666463"/>
                  <a:pt x="828675" y="700087"/>
                </a:cubicBezTo>
                <a:cubicBezTo>
                  <a:pt x="900769" y="808228"/>
                  <a:pt x="861541" y="761528"/>
                  <a:pt x="942975" y="842962"/>
                </a:cubicBezTo>
                <a:cubicBezTo>
                  <a:pt x="967277" y="915873"/>
                  <a:pt x="941748" y="860580"/>
                  <a:pt x="1000125" y="928687"/>
                </a:cubicBezTo>
                <a:cubicBezTo>
                  <a:pt x="1071014" y="1011390"/>
                  <a:pt x="1010393" y="964108"/>
                  <a:pt x="1085850" y="1014412"/>
                </a:cubicBezTo>
                <a:cubicBezTo>
                  <a:pt x="1090612" y="1033462"/>
                  <a:pt x="1100137" y="1051926"/>
                  <a:pt x="1100137" y="1071562"/>
                </a:cubicBezTo>
                <a:cubicBezTo>
                  <a:pt x="1100137" y="1143158"/>
                  <a:pt x="1093756" y="1214717"/>
                  <a:pt x="1085850" y="1285875"/>
                </a:cubicBezTo>
                <a:cubicBezTo>
                  <a:pt x="1084187" y="1300843"/>
                  <a:pt x="1080970" y="1316977"/>
                  <a:pt x="1071562" y="1328737"/>
                </a:cubicBezTo>
                <a:cubicBezTo>
                  <a:pt x="1060835" y="1342145"/>
                  <a:pt x="1045432" y="1353451"/>
                  <a:pt x="1028700" y="1357312"/>
                </a:cubicBezTo>
                <a:cubicBezTo>
                  <a:pt x="982063" y="1368074"/>
                  <a:pt x="933450" y="1366837"/>
                  <a:pt x="885825" y="1371600"/>
                </a:cubicBezTo>
                <a:cubicBezTo>
                  <a:pt x="772617" y="1409336"/>
                  <a:pt x="829811" y="1395223"/>
                  <a:pt x="714375" y="1414462"/>
                </a:cubicBezTo>
                <a:cubicBezTo>
                  <a:pt x="700087" y="1419225"/>
                  <a:pt x="686559" y="1428110"/>
                  <a:pt x="671512" y="1428750"/>
                </a:cubicBezTo>
                <a:cubicBezTo>
                  <a:pt x="-16083" y="1458009"/>
                  <a:pt x="244862" y="1375700"/>
                  <a:pt x="0" y="1457325"/>
                </a:cubicBezTo>
                <a:cubicBezTo>
                  <a:pt x="9525" y="1509712"/>
                  <a:pt x="17418" y="1562423"/>
                  <a:pt x="28575" y="1614487"/>
                </a:cubicBezTo>
                <a:cubicBezTo>
                  <a:pt x="31731" y="1629213"/>
                  <a:pt x="36127" y="1643879"/>
                  <a:pt x="42862" y="1657350"/>
                </a:cubicBezTo>
                <a:cubicBezTo>
                  <a:pt x="50541" y="1672709"/>
                  <a:pt x="59295" y="1688070"/>
                  <a:pt x="71437" y="1700212"/>
                </a:cubicBezTo>
                <a:cubicBezTo>
                  <a:pt x="105400" y="1734174"/>
                  <a:pt x="157583" y="1743214"/>
                  <a:pt x="200025" y="1757362"/>
                </a:cubicBezTo>
                <a:lnTo>
                  <a:pt x="285750" y="1785937"/>
                </a:lnTo>
                <a:cubicBezTo>
                  <a:pt x="300037" y="1790699"/>
                  <a:pt x="313757" y="1797749"/>
                  <a:pt x="328612" y="1800225"/>
                </a:cubicBezTo>
                <a:lnTo>
                  <a:pt x="414337" y="1814512"/>
                </a:lnTo>
                <a:cubicBezTo>
                  <a:pt x="442912" y="1824037"/>
                  <a:pt x="478763" y="1821788"/>
                  <a:pt x="500062" y="1843087"/>
                </a:cubicBezTo>
                <a:cubicBezTo>
                  <a:pt x="555067" y="1898092"/>
                  <a:pt x="526113" y="1874742"/>
                  <a:pt x="585787" y="1914525"/>
                </a:cubicBezTo>
                <a:cubicBezTo>
                  <a:pt x="593036" y="1943520"/>
                  <a:pt x="602066" y="1985845"/>
                  <a:pt x="614362" y="2014537"/>
                </a:cubicBezTo>
                <a:cubicBezTo>
                  <a:pt x="622752" y="2034113"/>
                  <a:pt x="634547" y="2052111"/>
                  <a:pt x="642937" y="2071687"/>
                </a:cubicBezTo>
                <a:cubicBezTo>
                  <a:pt x="648870" y="2085530"/>
                  <a:pt x="650993" y="2100839"/>
                  <a:pt x="657225" y="2114550"/>
                </a:cubicBezTo>
                <a:cubicBezTo>
                  <a:pt x="674852" y="2153329"/>
                  <a:pt x="700905" y="2188439"/>
                  <a:pt x="714375" y="2228850"/>
                </a:cubicBezTo>
                <a:cubicBezTo>
                  <a:pt x="723900" y="2257425"/>
                  <a:pt x="717888" y="2297867"/>
                  <a:pt x="742950" y="2314575"/>
                </a:cubicBezTo>
                <a:cubicBezTo>
                  <a:pt x="802624" y="2354358"/>
                  <a:pt x="773670" y="2331008"/>
                  <a:pt x="828675" y="2386012"/>
                </a:cubicBezTo>
                <a:cubicBezTo>
                  <a:pt x="836662" y="2417961"/>
                  <a:pt x="857622" y="2508014"/>
                  <a:pt x="871537" y="2528887"/>
                </a:cubicBezTo>
                <a:lnTo>
                  <a:pt x="900112" y="2571750"/>
                </a:lnTo>
                <a:cubicBezTo>
                  <a:pt x="904875" y="2595562"/>
                  <a:pt x="902352" y="2622103"/>
                  <a:pt x="914400" y="2643187"/>
                </a:cubicBezTo>
                <a:cubicBezTo>
                  <a:pt x="932101" y="2674163"/>
                  <a:pt x="974031" y="2671553"/>
                  <a:pt x="1000125" y="2686050"/>
                </a:cubicBezTo>
                <a:cubicBezTo>
                  <a:pt x="1030146" y="2702728"/>
                  <a:pt x="1053269" y="2732340"/>
                  <a:pt x="1085850" y="2743200"/>
                </a:cubicBezTo>
                <a:lnTo>
                  <a:pt x="1171575" y="2771775"/>
                </a:lnTo>
                <a:cubicBezTo>
                  <a:pt x="1325166" y="2669381"/>
                  <a:pt x="1211461" y="2761060"/>
                  <a:pt x="1285875" y="2671762"/>
                </a:cubicBezTo>
                <a:cubicBezTo>
                  <a:pt x="1317920" y="2633307"/>
                  <a:pt x="1337041" y="2631647"/>
                  <a:pt x="1357312" y="2586037"/>
                </a:cubicBezTo>
                <a:cubicBezTo>
                  <a:pt x="1369545" y="2558512"/>
                  <a:pt x="1376362" y="2528887"/>
                  <a:pt x="1385887" y="2500312"/>
                </a:cubicBezTo>
                <a:lnTo>
                  <a:pt x="1400175" y="2457450"/>
                </a:lnTo>
                <a:cubicBezTo>
                  <a:pt x="1404937" y="2424112"/>
                  <a:pt x="1407858" y="2390459"/>
                  <a:pt x="1414462" y="2357437"/>
                </a:cubicBezTo>
                <a:cubicBezTo>
                  <a:pt x="1417416" y="2342669"/>
                  <a:pt x="1418101" y="2325224"/>
                  <a:pt x="1428750" y="2314575"/>
                </a:cubicBezTo>
                <a:cubicBezTo>
                  <a:pt x="1439399" y="2303926"/>
                  <a:pt x="1457001" y="2303940"/>
                  <a:pt x="1471612" y="2300287"/>
                </a:cubicBezTo>
                <a:lnTo>
                  <a:pt x="1585912" y="2271712"/>
                </a:lnTo>
                <a:cubicBezTo>
                  <a:pt x="1557337" y="2266950"/>
                  <a:pt x="1528291" y="2264451"/>
                  <a:pt x="1500187" y="2257425"/>
                </a:cubicBezTo>
                <a:cubicBezTo>
                  <a:pt x="1470966" y="2250120"/>
                  <a:pt x="1414462" y="2228850"/>
                  <a:pt x="1414462" y="2228850"/>
                </a:cubicBezTo>
                <a:cubicBezTo>
                  <a:pt x="1400175" y="2219325"/>
                  <a:pt x="1380701" y="2214836"/>
                  <a:pt x="1371600" y="2200275"/>
                </a:cubicBezTo>
                <a:cubicBezTo>
                  <a:pt x="1355636" y="2174733"/>
                  <a:pt x="1343025" y="2114550"/>
                  <a:pt x="1343025" y="2114550"/>
                </a:cubicBezTo>
                <a:cubicBezTo>
                  <a:pt x="1347787" y="2085975"/>
                  <a:pt x="1334445" y="2046610"/>
                  <a:pt x="1357312" y="2028825"/>
                </a:cubicBezTo>
                <a:cubicBezTo>
                  <a:pt x="1387620" y="2005252"/>
                  <a:pt x="1433835" y="2021406"/>
                  <a:pt x="1471612" y="2014537"/>
                </a:cubicBezTo>
                <a:cubicBezTo>
                  <a:pt x="1486430" y="2011843"/>
                  <a:pt x="1499518" y="2002010"/>
                  <a:pt x="1514475" y="2000250"/>
                </a:cubicBezTo>
                <a:cubicBezTo>
                  <a:pt x="1580862" y="1992440"/>
                  <a:pt x="1647825" y="1990725"/>
                  <a:pt x="1714500" y="1985962"/>
                </a:cubicBezTo>
                <a:cubicBezTo>
                  <a:pt x="1728787" y="1976437"/>
                  <a:pt x="1741671" y="1964361"/>
                  <a:pt x="1757362" y="1957387"/>
                </a:cubicBezTo>
                <a:cubicBezTo>
                  <a:pt x="1802087" y="1937509"/>
                  <a:pt x="1852738" y="1926399"/>
                  <a:pt x="1900237" y="1914525"/>
                </a:cubicBezTo>
                <a:cubicBezTo>
                  <a:pt x="1996048" y="1866619"/>
                  <a:pt x="1917273" y="1900842"/>
                  <a:pt x="2014537" y="1871662"/>
                </a:cubicBezTo>
                <a:cubicBezTo>
                  <a:pt x="2043387" y="1863007"/>
                  <a:pt x="2100262" y="1843087"/>
                  <a:pt x="2100262" y="1843087"/>
                </a:cubicBezTo>
                <a:cubicBezTo>
                  <a:pt x="2237000" y="1706353"/>
                  <a:pt x="2061924" y="1868645"/>
                  <a:pt x="2185987" y="1785937"/>
                </a:cubicBezTo>
                <a:cubicBezTo>
                  <a:pt x="2218992" y="1763934"/>
                  <a:pt x="2236339" y="1731842"/>
                  <a:pt x="2257425" y="1700212"/>
                </a:cubicBezTo>
                <a:cubicBezTo>
                  <a:pt x="2307138" y="1551072"/>
                  <a:pt x="2283854" y="1644531"/>
                  <a:pt x="2300287" y="1414462"/>
                </a:cubicBezTo>
                <a:cubicBezTo>
                  <a:pt x="2305050" y="1190625"/>
                  <a:pt x="2307993" y="966741"/>
                  <a:pt x="2314575" y="742950"/>
                </a:cubicBezTo>
                <a:cubicBezTo>
                  <a:pt x="2317934" y="628749"/>
                  <a:pt x="2315961" y="479536"/>
                  <a:pt x="2343150" y="357187"/>
                </a:cubicBezTo>
                <a:cubicBezTo>
                  <a:pt x="2346417" y="342485"/>
                  <a:pt x="2352675" y="328612"/>
                  <a:pt x="2357437" y="314325"/>
                </a:cubicBezTo>
                <a:cubicBezTo>
                  <a:pt x="2352675" y="252412"/>
                  <a:pt x="2354593" y="189619"/>
                  <a:pt x="2343150" y="128587"/>
                </a:cubicBezTo>
                <a:cubicBezTo>
                  <a:pt x="2335175" y="86053"/>
                  <a:pt x="2305470" y="79877"/>
                  <a:pt x="2271712" y="71437"/>
                </a:cubicBezTo>
                <a:cubicBezTo>
                  <a:pt x="2248153" y="65547"/>
                  <a:pt x="2223981" y="62418"/>
                  <a:pt x="2200275" y="57150"/>
                </a:cubicBezTo>
                <a:cubicBezTo>
                  <a:pt x="2181106" y="52890"/>
                  <a:pt x="2162175" y="47625"/>
                  <a:pt x="2143125" y="42862"/>
                </a:cubicBezTo>
                <a:cubicBezTo>
                  <a:pt x="2019300" y="47625"/>
                  <a:pt x="1895325" y="49420"/>
                  <a:pt x="1771650" y="57150"/>
                </a:cubicBezTo>
                <a:cubicBezTo>
                  <a:pt x="1709076" y="61061"/>
                  <a:pt x="1685208" y="73632"/>
                  <a:pt x="1628775" y="85725"/>
                </a:cubicBezTo>
                <a:cubicBezTo>
                  <a:pt x="1581285" y="95902"/>
                  <a:pt x="1533018" y="102521"/>
                  <a:pt x="1485900" y="114300"/>
                </a:cubicBezTo>
                <a:cubicBezTo>
                  <a:pt x="1466850" y="119062"/>
                  <a:pt x="1447631" y="123193"/>
                  <a:pt x="1428750" y="128587"/>
                </a:cubicBezTo>
                <a:cubicBezTo>
                  <a:pt x="1414269" y="132724"/>
                  <a:pt x="1400498" y="139222"/>
                  <a:pt x="1385887" y="142875"/>
                </a:cubicBezTo>
                <a:cubicBezTo>
                  <a:pt x="1362328" y="148765"/>
                  <a:pt x="1338156" y="151894"/>
                  <a:pt x="1314450" y="157162"/>
                </a:cubicBezTo>
                <a:cubicBezTo>
                  <a:pt x="1295281" y="161422"/>
                  <a:pt x="1276350" y="166687"/>
                  <a:pt x="1257300" y="171450"/>
                </a:cubicBezTo>
                <a:lnTo>
                  <a:pt x="1171575" y="157162"/>
                </a:lnTo>
                <a:cubicBezTo>
                  <a:pt x="1062872" y="137398"/>
                  <a:pt x="1134659" y="146624"/>
                  <a:pt x="1014412" y="128587"/>
                </a:cubicBezTo>
                <a:cubicBezTo>
                  <a:pt x="947805" y="118596"/>
                  <a:pt x="880431" y="113220"/>
                  <a:pt x="814387" y="100012"/>
                </a:cubicBezTo>
                <a:cubicBezTo>
                  <a:pt x="790575" y="95250"/>
                  <a:pt x="767184" y="87288"/>
                  <a:pt x="742950" y="85725"/>
                </a:cubicBezTo>
                <a:cubicBezTo>
                  <a:pt x="619291" y="77747"/>
                  <a:pt x="495300" y="76200"/>
                  <a:pt x="371475" y="71437"/>
                </a:cubicBezTo>
                <a:cubicBezTo>
                  <a:pt x="330677" y="63278"/>
                  <a:pt x="283251" y="54971"/>
                  <a:pt x="242887" y="42862"/>
                </a:cubicBezTo>
                <a:cubicBezTo>
                  <a:pt x="137598" y="11275"/>
                  <a:pt x="159544" y="7144"/>
                  <a:pt x="142875" y="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192440" y="6929438"/>
            <a:ext cx="1224136" cy="300774"/>
          </a:xfrm>
          <a:prstGeom prst="cloud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6480744" y="6128895"/>
            <a:ext cx="1367880" cy="459253"/>
          </a:xfrm>
          <a:prstGeom prst="cloud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956299" y="4400198"/>
            <a:ext cx="2230189" cy="1243365"/>
          </a:xfrm>
          <a:custGeom>
            <a:avLst/>
            <a:gdLst>
              <a:gd name="connsiteX0" fmla="*/ 1158626 w 2230189"/>
              <a:gd name="connsiteY0" fmla="*/ 1243365 h 1243365"/>
              <a:gd name="connsiteX1" fmla="*/ 1158626 w 2230189"/>
              <a:gd name="connsiteY1" fmla="*/ 1243365 h 1243365"/>
              <a:gd name="connsiteX2" fmla="*/ 987176 w 2230189"/>
              <a:gd name="connsiteY2" fmla="*/ 1229077 h 1243365"/>
              <a:gd name="connsiteX3" fmla="*/ 944314 w 2230189"/>
              <a:gd name="connsiteY3" fmla="*/ 1200502 h 1243365"/>
              <a:gd name="connsiteX4" fmla="*/ 901451 w 2230189"/>
              <a:gd name="connsiteY4" fmla="*/ 1186215 h 1243365"/>
              <a:gd name="connsiteX5" fmla="*/ 844301 w 2230189"/>
              <a:gd name="connsiteY5" fmla="*/ 1157640 h 1243365"/>
              <a:gd name="connsiteX6" fmla="*/ 730001 w 2230189"/>
              <a:gd name="connsiteY6" fmla="*/ 1086202 h 1243365"/>
              <a:gd name="connsiteX7" fmla="*/ 629989 w 2230189"/>
              <a:gd name="connsiteY7" fmla="*/ 957615 h 1243365"/>
              <a:gd name="connsiteX8" fmla="*/ 615701 w 2230189"/>
              <a:gd name="connsiteY8" fmla="*/ 900465 h 1243365"/>
              <a:gd name="connsiteX9" fmla="*/ 601414 w 2230189"/>
              <a:gd name="connsiteY9" fmla="*/ 857602 h 1243365"/>
              <a:gd name="connsiteX10" fmla="*/ 587126 w 2230189"/>
              <a:gd name="connsiteY10" fmla="*/ 600427 h 1243365"/>
              <a:gd name="connsiteX11" fmla="*/ 572839 w 2230189"/>
              <a:gd name="connsiteY11" fmla="*/ 557565 h 1243365"/>
              <a:gd name="connsiteX12" fmla="*/ 544264 w 2230189"/>
              <a:gd name="connsiteY12" fmla="*/ 486127 h 1243365"/>
              <a:gd name="connsiteX13" fmla="*/ 501401 w 2230189"/>
              <a:gd name="connsiteY13" fmla="*/ 471840 h 1243365"/>
              <a:gd name="connsiteX14" fmla="*/ 458539 w 2230189"/>
              <a:gd name="connsiteY14" fmla="*/ 443265 h 1243365"/>
              <a:gd name="connsiteX15" fmla="*/ 415676 w 2230189"/>
              <a:gd name="connsiteY15" fmla="*/ 428977 h 1243365"/>
              <a:gd name="connsiteX16" fmla="*/ 58489 w 2230189"/>
              <a:gd name="connsiteY16" fmla="*/ 400402 h 1243365"/>
              <a:gd name="connsiteX17" fmla="*/ 29914 w 2230189"/>
              <a:gd name="connsiteY17" fmla="*/ 357540 h 1243365"/>
              <a:gd name="connsiteX18" fmla="*/ 1339 w 2230189"/>
              <a:gd name="connsiteY18" fmla="*/ 271815 h 1243365"/>
              <a:gd name="connsiteX19" fmla="*/ 15626 w 2230189"/>
              <a:gd name="connsiteY19" fmla="*/ 57502 h 1243365"/>
              <a:gd name="connsiteX20" fmla="*/ 101351 w 2230189"/>
              <a:gd name="connsiteY20" fmla="*/ 28927 h 1243365"/>
              <a:gd name="connsiteX21" fmla="*/ 144214 w 2230189"/>
              <a:gd name="connsiteY21" fmla="*/ 14640 h 1243365"/>
              <a:gd name="connsiteX22" fmla="*/ 444251 w 2230189"/>
              <a:gd name="connsiteY22" fmla="*/ 352 h 1243365"/>
              <a:gd name="connsiteX23" fmla="*/ 1158626 w 2230189"/>
              <a:gd name="connsiteY23" fmla="*/ 28927 h 1243365"/>
              <a:gd name="connsiteX24" fmla="*/ 1301501 w 2230189"/>
              <a:gd name="connsiteY24" fmla="*/ 57502 h 1243365"/>
              <a:gd name="connsiteX25" fmla="*/ 1387226 w 2230189"/>
              <a:gd name="connsiteY25" fmla="*/ 86077 h 1243365"/>
              <a:gd name="connsiteX26" fmla="*/ 1444376 w 2230189"/>
              <a:gd name="connsiteY26" fmla="*/ 114652 h 1243365"/>
              <a:gd name="connsiteX27" fmla="*/ 1501526 w 2230189"/>
              <a:gd name="connsiteY27" fmla="*/ 128940 h 1243365"/>
              <a:gd name="connsiteX28" fmla="*/ 1544389 w 2230189"/>
              <a:gd name="connsiteY28" fmla="*/ 143227 h 1243365"/>
              <a:gd name="connsiteX29" fmla="*/ 1601539 w 2230189"/>
              <a:gd name="connsiteY29" fmla="*/ 157515 h 1243365"/>
              <a:gd name="connsiteX30" fmla="*/ 1687264 w 2230189"/>
              <a:gd name="connsiteY30" fmla="*/ 186090 h 1243365"/>
              <a:gd name="connsiteX31" fmla="*/ 1730126 w 2230189"/>
              <a:gd name="connsiteY31" fmla="*/ 200377 h 1243365"/>
              <a:gd name="connsiteX32" fmla="*/ 1772989 w 2230189"/>
              <a:gd name="connsiteY32" fmla="*/ 228952 h 1243365"/>
              <a:gd name="connsiteX33" fmla="*/ 1801564 w 2230189"/>
              <a:gd name="connsiteY33" fmla="*/ 271815 h 1243365"/>
              <a:gd name="connsiteX34" fmla="*/ 1844426 w 2230189"/>
              <a:gd name="connsiteY34" fmla="*/ 286102 h 1243365"/>
              <a:gd name="connsiteX35" fmla="*/ 1987301 w 2230189"/>
              <a:gd name="connsiteY35" fmla="*/ 357540 h 1243365"/>
              <a:gd name="connsiteX36" fmla="*/ 2073026 w 2230189"/>
              <a:gd name="connsiteY36" fmla="*/ 414690 h 1243365"/>
              <a:gd name="connsiteX37" fmla="*/ 2115889 w 2230189"/>
              <a:gd name="connsiteY37" fmla="*/ 443265 h 1243365"/>
              <a:gd name="connsiteX38" fmla="*/ 2201614 w 2230189"/>
              <a:gd name="connsiteY38" fmla="*/ 514702 h 1243365"/>
              <a:gd name="connsiteX39" fmla="*/ 2230189 w 2230189"/>
              <a:gd name="connsiteY39" fmla="*/ 643290 h 1243365"/>
              <a:gd name="connsiteX40" fmla="*/ 2215901 w 2230189"/>
              <a:gd name="connsiteY40" fmla="*/ 900465 h 1243365"/>
              <a:gd name="connsiteX41" fmla="*/ 2158751 w 2230189"/>
              <a:gd name="connsiteY41" fmla="*/ 1029052 h 1243365"/>
              <a:gd name="connsiteX42" fmla="*/ 2073026 w 2230189"/>
              <a:gd name="connsiteY42" fmla="*/ 1086202 h 1243365"/>
              <a:gd name="connsiteX43" fmla="*/ 1987301 w 2230189"/>
              <a:gd name="connsiteY43" fmla="*/ 1143352 h 1243365"/>
              <a:gd name="connsiteX44" fmla="*/ 1915864 w 2230189"/>
              <a:gd name="connsiteY44" fmla="*/ 1157640 h 1243365"/>
              <a:gd name="connsiteX45" fmla="*/ 1858714 w 2230189"/>
              <a:gd name="connsiteY45" fmla="*/ 1171927 h 1243365"/>
              <a:gd name="connsiteX46" fmla="*/ 1387226 w 2230189"/>
              <a:gd name="connsiteY46" fmla="*/ 1186215 h 1243365"/>
              <a:gd name="connsiteX47" fmla="*/ 1258639 w 2230189"/>
              <a:gd name="connsiteY47" fmla="*/ 1229077 h 1243365"/>
              <a:gd name="connsiteX48" fmla="*/ 1215776 w 2230189"/>
              <a:gd name="connsiteY48" fmla="*/ 1243365 h 1243365"/>
              <a:gd name="connsiteX49" fmla="*/ 1158626 w 2230189"/>
              <a:gd name="connsiteY49" fmla="*/ 1243365 h 12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0189" h="1243365">
                <a:moveTo>
                  <a:pt x="1158626" y="1243365"/>
                </a:moveTo>
                <a:lnTo>
                  <a:pt x="1158626" y="1243365"/>
                </a:lnTo>
                <a:cubicBezTo>
                  <a:pt x="1101476" y="1238602"/>
                  <a:pt x="1043410" y="1240324"/>
                  <a:pt x="987176" y="1229077"/>
                </a:cubicBezTo>
                <a:cubicBezTo>
                  <a:pt x="970338" y="1225709"/>
                  <a:pt x="959673" y="1208181"/>
                  <a:pt x="944314" y="1200502"/>
                </a:cubicBezTo>
                <a:cubicBezTo>
                  <a:pt x="930843" y="1193767"/>
                  <a:pt x="915294" y="1192148"/>
                  <a:pt x="901451" y="1186215"/>
                </a:cubicBezTo>
                <a:cubicBezTo>
                  <a:pt x="881874" y="1177825"/>
                  <a:pt x="862919" y="1167984"/>
                  <a:pt x="844301" y="1157640"/>
                </a:cubicBezTo>
                <a:cubicBezTo>
                  <a:pt x="792612" y="1128924"/>
                  <a:pt x="774654" y="1115970"/>
                  <a:pt x="730001" y="1086202"/>
                </a:cubicBezTo>
                <a:cubicBezTo>
                  <a:pt x="661643" y="983665"/>
                  <a:pt x="697135" y="1024761"/>
                  <a:pt x="629989" y="957615"/>
                </a:cubicBezTo>
                <a:cubicBezTo>
                  <a:pt x="625226" y="938565"/>
                  <a:pt x="621095" y="919346"/>
                  <a:pt x="615701" y="900465"/>
                </a:cubicBezTo>
                <a:cubicBezTo>
                  <a:pt x="611564" y="885984"/>
                  <a:pt x="602842" y="872595"/>
                  <a:pt x="601414" y="857602"/>
                </a:cubicBezTo>
                <a:cubicBezTo>
                  <a:pt x="593274" y="772132"/>
                  <a:pt x="595266" y="685897"/>
                  <a:pt x="587126" y="600427"/>
                </a:cubicBezTo>
                <a:cubicBezTo>
                  <a:pt x="585698" y="585435"/>
                  <a:pt x="578127" y="571666"/>
                  <a:pt x="572839" y="557565"/>
                </a:cubicBezTo>
                <a:cubicBezTo>
                  <a:pt x="563834" y="533551"/>
                  <a:pt x="560683" y="505830"/>
                  <a:pt x="544264" y="486127"/>
                </a:cubicBezTo>
                <a:cubicBezTo>
                  <a:pt x="534622" y="474557"/>
                  <a:pt x="515689" y="476602"/>
                  <a:pt x="501401" y="471840"/>
                </a:cubicBezTo>
                <a:cubicBezTo>
                  <a:pt x="487114" y="462315"/>
                  <a:pt x="473897" y="450944"/>
                  <a:pt x="458539" y="443265"/>
                </a:cubicBezTo>
                <a:cubicBezTo>
                  <a:pt x="445068" y="436530"/>
                  <a:pt x="430157" y="433114"/>
                  <a:pt x="415676" y="428977"/>
                </a:cubicBezTo>
                <a:cubicBezTo>
                  <a:pt x="284538" y="391509"/>
                  <a:pt x="260108" y="410003"/>
                  <a:pt x="58489" y="400402"/>
                </a:cubicBezTo>
                <a:cubicBezTo>
                  <a:pt x="48964" y="386115"/>
                  <a:pt x="36888" y="373231"/>
                  <a:pt x="29914" y="357540"/>
                </a:cubicBezTo>
                <a:cubicBezTo>
                  <a:pt x="17681" y="330015"/>
                  <a:pt x="1339" y="271815"/>
                  <a:pt x="1339" y="271815"/>
                </a:cubicBezTo>
                <a:cubicBezTo>
                  <a:pt x="6101" y="200377"/>
                  <a:pt x="-11634" y="123706"/>
                  <a:pt x="15626" y="57502"/>
                </a:cubicBezTo>
                <a:cubicBezTo>
                  <a:pt x="27094" y="29650"/>
                  <a:pt x="72776" y="38452"/>
                  <a:pt x="101351" y="28927"/>
                </a:cubicBezTo>
                <a:cubicBezTo>
                  <a:pt x="115639" y="24165"/>
                  <a:pt x="129171" y="15356"/>
                  <a:pt x="144214" y="14640"/>
                </a:cubicBezTo>
                <a:lnTo>
                  <a:pt x="444251" y="352"/>
                </a:lnTo>
                <a:cubicBezTo>
                  <a:pt x="834245" y="9216"/>
                  <a:pt x="903136" y="-18977"/>
                  <a:pt x="1158626" y="28927"/>
                </a:cubicBezTo>
                <a:cubicBezTo>
                  <a:pt x="1206362" y="37877"/>
                  <a:pt x="1255425" y="42143"/>
                  <a:pt x="1301501" y="57502"/>
                </a:cubicBezTo>
                <a:cubicBezTo>
                  <a:pt x="1330076" y="67027"/>
                  <a:pt x="1360285" y="72607"/>
                  <a:pt x="1387226" y="86077"/>
                </a:cubicBezTo>
                <a:cubicBezTo>
                  <a:pt x="1406276" y="95602"/>
                  <a:pt x="1424434" y="107174"/>
                  <a:pt x="1444376" y="114652"/>
                </a:cubicBezTo>
                <a:cubicBezTo>
                  <a:pt x="1462762" y="121547"/>
                  <a:pt x="1482645" y="123546"/>
                  <a:pt x="1501526" y="128940"/>
                </a:cubicBezTo>
                <a:cubicBezTo>
                  <a:pt x="1516007" y="133077"/>
                  <a:pt x="1529908" y="139090"/>
                  <a:pt x="1544389" y="143227"/>
                </a:cubicBezTo>
                <a:cubicBezTo>
                  <a:pt x="1563270" y="148621"/>
                  <a:pt x="1582731" y="151872"/>
                  <a:pt x="1601539" y="157515"/>
                </a:cubicBezTo>
                <a:cubicBezTo>
                  <a:pt x="1630389" y="166170"/>
                  <a:pt x="1658689" y="176565"/>
                  <a:pt x="1687264" y="186090"/>
                </a:cubicBezTo>
                <a:lnTo>
                  <a:pt x="1730126" y="200377"/>
                </a:lnTo>
                <a:cubicBezTo>
                  <a:pt x="1744414" y="209902"/>
                  <a:pt x="1760847" y="216810"/>
                  <a:pt x="1772989" y="228952"/>
                </a:cubicBezTo>
                <a:cubicBezTo>
                  <a:pt x="1785131" y="241094"/>
                  <a:pt x="1788155" y="261088"/>
                  <a:pt x="1801564" y="271815"/>
                </a:cubicBezTo>
                <a:cubicBezTo>
                  <a:pt x="1813324" y="281223"/>
                  <a:pt x="1830139" y="281340"/>
                  <a:pt x="1844426" y="286102"/>
                </a:cubicBezTo>
                <a:cubicBezTo>
                  <a:pt x="1946489" y="354144"/>
                  <a:pt x="1896834" y="334922"/>
                  <a:pt x="1987301" y="357540"/>
                </a:cubicBezTo>
                <a:lnTo>
                  <a:pt x="2073026" y="414690"/>
                </a:lnTo>
                <a:cubicBezTo>
                  <a:pt x="2087314" y="424215"/>
                  <a:pt x="2103747" y="431123"/>
                  <a:pt x="2115889" y="443265"/>
                </a:cubicBezTo>
                <a:cubicBezTo>
                  <a:pt x="2170893" y="498269"/>
                  <a:pt x="2141939" y="474919"/>
                  <a:pt x="2201614" y="514702"/>
                </a:cubicBezTo>
                <a:cubicBezTo>
                  <a:pt x="2216346" y="558901"/>
                  <a:pt x="2230189" y="593004"/>
                  <a:pt x="2230189" y="643290"/>
                </a:cubicBezTo>
                <a:cubicBezTo>
                  <a:pt x="2230189" y="729147"/>
                  <a:pt x="2226550" y="815271"/>
                  <a:pt x="2215901" y="900465"/>
                </a:cubicBezTo>
                <a:cubicBezTo>
                  <a:pt x="2212727" y="925859"/>
                  <a:pt x="2186458" y="1004808"/>
                  <a:pt x="2158751" y="1029052"/>
                </a:cubicBezTo>
                <a:cubicBezTo>
                  <a:pt x="2132905" y="1051667"/>
                  <a:pt x="2101601" y="1067152"/>
                  <a:pt x="2073026" y="1086202"/>
                </a:cubicBezTo>
                <a:cubicBezTo>
                  <a:pt x="2073024" y="1086203"/>
                  <a:pt x="1987303" y="1143352"/>
                  <a:pt x="1987301" y="1143352"/>
                </a:cubicBezTo>
                <a:cubicBezTo>
                  <a:pt x="1963489" y="1148115"/>
                  <a:pt x="1939570" y="1152372"/>
                  <a:pt x="1915864" y="1157640"/>
                </a:cubicBezTo>
                <a:cubicBezTo>
                  <a:pt x="1896695" y="1161900"/>
                  <a:pt x="1878322" y="1170867"/>
                  <a:pt x="1858714" y="1171927"/>
                </a:cubicBezTo>
                <a:cubicBezTo>
                  <a:pt x="1701708" y="1180414"/>
                  <a:pt x="1544389" y="1181452"/>
                  <a:pt x="1387226" y="1186215"/>
                </a:cubicBezTo>
                <a:lnTo>
                  <a:pt x="1258639" y="1229077"/>
                </a:lnTo>
                <a:lnTo>
                  <a:pt x="1215776" y="1243365"/>
                </a:lnTo>
                <a:lnTo>
                  <a:pt x="1158626" y="1243365"/>
                </a:lnTo>
                <a:close/>
              </a:path>
            </a:pathLst>
          </a:custGeom>
          <a:noFill/>
          <a:ln w="63500">
            <a:solidFill>
              <a:srgbClr val="B1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Multivessel</a:t>
            </a:r>
            <a:r>
              <a:rPr lang="en-US" b="1" dirty="0"/>
              <a:t> </a:t>
            </a:r>
            <a:r>
              <a:rPr lang="en-US" b="1" dirty="0" err="1"/>
              <a:t>Epicardial</a:t>
            </a:r>
            <a:r>
              <a:rPr lang="en-US" b="1" dirty="0"/>
              <a:t> Coronary Artery </a:t>
            </a:r>
            <a:r>
              <a:rPr lang="en-US" b="1" dirty="0" smtClean="0"/>
              <a:t>Spasm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spontaneous </a:t>
            </a:r>
            <a:r>
              <a:rPr lang="en-US" dirty="0"/>
              <a:t>or inducible coronary arterial spasm has not been found in most cases of </a:t>
            </a:r>
            <a:r>
              <a:rPr lang="en-US" dirty="0" err="1"/>
              <a:t>takotsubo</a:t>
            </a:r>
            <a:r>
              <a:rPr lang="en-US" dirty="0"/>
              <a:t> </a:t>
            </a:r>
            <a:r>
              <a:rPr lang="en-US" dirty="0" err="1"/>
              <a:t>cardiomyop</a:t>
            </a:r>
            <a:r>
              <a:rPr lang="en-US" dirty="0"/>
              <a:t>- </a:t>
            </a:r>
            <a:r>
              <a:rPr lang="en-US" dirty="0" err="1"/>
              <a:t>athy</a:t>
            </a:r>
            <a:r>
              <a:rPr lang="en-US" dirty="0"/>
              <a:t>. 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myocardial </a:t>
            </a:r>
            <a:r>
              <a:rPr lang="en-US" dirty="0"/>
              <a:t>stunning resulting from </a:t>
            </a:r>
            <a:r>
              <a:rPr lang="en-US" dirty="0" err="1"/>
              <a:t>epicardial</a:t>
            </a:r>
            <a:r>
              <a:rPr lang="en-US" dirty="0"/>
              <a:t> coronary artery spasm does not seem to cause </a:t>
            </a:r>
            <a:r>
              <a:rPr lang="en-US" dirty="0" err="1"/>
              <a:t>takotsubo</a:t>
            </a:r>
            <a:r>
              <a:rPr lang="en-US" dirty="0"/>
              <a:t> cardiomyopathy.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Coronary Microvascular Impairment </a:t>
            </a: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It may </a:t>
            </a:r>
            <a:r>
              <a:rPr lang="en-US" dirty="0"/>
              <a:t>accompany </a:t>
            </a:r>
            <a:r>
              <a:rPr lang="en-US" dirty="0" err="1"/>
              <a:t>takotsubo</a:t>
            </a:r>
            <a:r>
              <a:rPr lang="en-US" dirty="0"/>
              <a:t> cardiomyopathy; </a:t>
            </a:r>
            <a:r>
              <a:rPr lang="en-US" dirty="0" smtClean="0"/>
              <a:t>but, </a:t>
            </a:r>
            <a:r>
              <a:rPr lang="en-US" dirty="0"/>
              <a:t>does not imply a cause-and-effect relationship. For 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dirty="0"/>
              <a:t>microcirculatory abnormalities result from increased mechanical wall stress as a consequence of apical ballooning.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&amp;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Lv</a:t>
            </a:r>
            <a:r>
              <a:rPr lang="en-US" dirty="0" smtClean="0"/>
              <a:t> free wall </a:t>
            </a:r>
            <a:r>
              <a:rPr lang="en-US" dirty="0" err="1" smtClean="0"/>
              <a:t>ruture</a:t>
            </a:r>
            <a:endParaRPr lang="en-US" dirty="0" smtClean="0"/>
          </a:p>
          <a:p>
            <a:r>
              <a:rPr lang="en-US" dirty="0" smtClean="0"/>
              <a:t>Heart failure- pulmonary edema</a:t>
            </a:r>
          </a:p>
          <a:p>
            <a:r>
              <a:rPr lang="en-US" dirty="0" err="1" smtClean="0"/>
              <a:t>Vt</a:t>
            </a:r>
            <a:endParaRPr lang="en-US" dirty="0" smtClean="0"/>
          </a:p>
          <a:p>
            <a:r>
              <a:rPr lang="en-US" dirty="0" smtClean="0"/>
              <a:t>Ventricular thrombus</a:t>
            </a:r>
          </a:p>
          <a:p>
            <a:r>
              <a:rPr lang="en-US" dirty="0" smtClean="0"/>
              <a:t>Recurrence- 1.8%/patient year </a:t>
            </a:r>
          </a:p>
          <a:p>
            <a:r>
              <a:rPr lang="en-US" dirty="0" smtClean="0"/>
              <a:t>Death- (5.6%/patient year)</a:t>
            </a:r>
          </a:p>
          <a:p>
            <a:r>
              <a:rPr lang="en-US" dirty="0" smtClean="0"/>
              <a:t>Stroke/</a:t>
            </a:r>
            <a:r>
              <a:rPr lang="en-US" dirty="0" err="1" smtClean="0"/>
              <a:t>tia</a:t>
            </a:r>
            <a:r>
              <a:rPr lang="en-US" dirty="0" smtClean="0"/>
              <a:t> (1.7%/</a:t>
            </a:r>
            <a:r>
              <a:rPr lang="en-US" dirty="0"/>
              <a:t> patient </a:t>
            </a:r>
            <a:r>
              <a:rPr lang="en-US" dirty="0" smtClean="0"/>
              <a:t>year)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Takotsubo</a:t>
            </a:r>
            <a:r>
              <a:rPr lang="en-US" b="1" dirty="0"/>
              <a:t> cardiomyopathy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transient </a:t>
            </a:r>
            <a:r>
              <a:rPr lang="en-US" b="1" dirty="0"/>
              <a:t>apical ballooning </a:t>
            </a:r>
            <a:r>
              <a:rPr lang="en-US" b="1" dirty="0" smtClean="0"/>
              <a:t>syndrome</a:t>
            </a:r>
            <a:endParaRPr lang="en-US" dirty="0"/>
          </a:p>
          <a:p>
            <a:r>
              <a:rPr lang="en-US" b="1" dirty="0" smtClean="0"/>
              <a:t>apical </a:t>
            </a:r>
            <a:r>
              <a:rPr lang="en-US" b="1" dirty="0"/>
              <a:t>ballooning </a:t>
            </a:r>
            <a:r>
              <a:rPr lang="en-US" b="1" dirty="0" smtClean="0"/>
              <a:t>cardiomyopathy</a:t>
            </a:r>
            <a:endParaRPr lang="en-US" dirty="0"/>
          </a:p>
          <a:p>
            <a:r>
              <a:rPr lang="en-US" b="1" dirty="0" smtClean="0"/>
              <a:t>stress-induced cardiomyopathy</a:t>
            </a:r>
            <a:endParaRPr lang="en-US" dirty="0"/>
          </a:p>
          <a:p>
            <a:r>
              <a:rPr lang="en-US" b="1" dirty="0" err="1" smtClean="0"/>
              <a:t>Gebrochenes-Herz-Syndrom</a:t>
            </a:r>
            <a:endParaRPr lang="en-US" dirty="0"/>
          </a:p>
          <a:p>
            <a:r>
              <a:rPr lang="en-US" b="1" dirty="0" smtClean="0"/>
              <a:t>stress cardiomyopathy</a:t>
            </a:r>
          </a:p>
          <a:p>
            <a:r>
              <a:rPr lang="en-US" b="1" dirty="0"/>
              <a:t>broken-heart syndrome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of ace inhibitors/</a:t>
            </a:r>
            <a:r>
              <a:rPr lang="en-US" dirty="0" err="1" smtClean="0"/>
              <a:t>arb</a:t>
            </a:r>
            <a:r>
              <a:rPr lang="en-US" dirty="0" smtClean="0"/>
              <a:t>- improved survival</a:t>
            </a:r>
          </a:p>
          <a:p>
            <a:r>
              <a:rPr lang="en-US" dirty="0" smtClean="0"/>
              <a:t>Not </a:t>
            </a:r>
            <a:r>
              <a:rPr lang="en-US" dirty="0" err="1" smtClean="0"/>
              <a:t>ℬ</a:t>
            </a:r>
            <a:r>
              <a:rPr lang="en-US" dirty="0" smtClean="0"/>
              <a:t> blockers (no role in t/t or prevention for further episode)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0" y="539477"/>
            <a:ext cx="8136904" cy="57081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understand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natural </a:t>
            </a:r>
            <a:r>
              <a:rPr lang="en-US" dirty="0" smtClean="0"/>
              <a:t>history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management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outcome </a:t>
            </a:r>
            <a:r>
              <a:rPr lang="en-US" dirty="0"/>
              <a:t>of </a:t>
            </a:r>
            <a:r>
              <a:rPr lang="en-US" dirty="0" err="1"/>
              <a:t>takotsubo</a:t>
            </a:r>
            <a:r>
              <a:rPr lang="en-US" dirty="0"/>
              <a:t> (stress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v"/>
            </a:pPr>
            <a:r>
              <a:rPr lang="en-US" dirty="0"/>
              <a:t>Comparison of </a:t>
            </a:r>
            <a:r>
              <a:rPr lang="en-US" dirty="0" err="1"/>
              <a:t>Takotsubo</a:t>
            </a:r>
            <a:r>
              <a:rPr lang="en-US" dirty="0"/>
              <a:t> Cardiomyopathy and Acute Coronary Syndrome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International </a:t>
            </a:r>
            <a:r>
              <a:rPr lang="en-US" dirty="0" err="1"/>
              <a:t>Takotsubo</a:t>
            </a:r>
            <a:r>
              <a:rPr lang="en-US" dirty="0"/>
              <a:t> Registry (www .</a:t>
            </a:r>
            <a:r>
              <a:rPr lang="en-US" dirty="0" err="1" smtClean="0"/>
              <a:t>takotsubo-registry.com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established </a:t>
            </a:r>
            <a:r>
              <a:rPr lang="en-US" dirty="0"/>
              <a:t>at </a:t>
            </a:r>
            <a:r>
              <a:rPr lang="en-US" dirty="0" smtClean="0"/>
              <a:t>University </a:t>
            </a:r>
            <a:r>
              <a:rPr lang="en-US" dirty="0"/>
              <a:t>Hospital Zurich in collaboration with 25 </a:t>
            </a:r>
            <a:r>
              <a:rPr lang="en-US" dirty="0" err="1" smtClean="0"/>
              <a:t>cardiovascularcentersacross</a:t>
            </a:r>
            <a:r>
              <a:rPr lang="en-US" dirty="0" smtClean="0"/>
              <a:t> 9 countries(Austria</a:t>
            </a:r>
            <a:r>
              <a:rPr lang="en-US" dirty="0"/>
              <a:t>, Finland, France, Germany, Italy, Poland, Switzer- land, the United Kingdom, and the United States)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Groups- </a:t>
            </a:r>
            <a:r>
              <a:rPr lang="en-US" dirty="0"/>
              <a:t>compared a subgroup of 455 patients in whom </a:t>
            </a:r>
            <a:r>
              <a:rPr lang="en-US" dirty="0" err="1"/>
              <a:t>takotsubo</a:t>
            </a:r>
            <a:r>
              <a:rPr lang="en-US" dirty="0"/>
              <a:t> cardiomyopathy had been diagnosed with 455 age- and sex-matched patients with an acute coronary syndrome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323453"/>
            <a:ext cx="7632848" cy="699955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Mayo clinic diagnostic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iIn</a:t>
            </a:r>
            <a:r>
              <a:rPr lang="en-US" dirty="0" smtClean="0"/>
              <a:t> hospital complications</a:t>
            </a:r>
          </a:p>
          <a:p>
            <a:r>
              <a:rPr lang="en-US" dirty="0" smtClean="0"/>
              <a:t>catecholamine use</a:t>
            </a:r>
          </a:p>
          <a:p>
            <a:r>
              <a:rPr lang="en-US" dirty="0" smtClean="0"/>
              <a:t>cardiogenic shock</a:t>
            </a:r>
          </a:p>
          <a:p>
            <a:r>
              <a:rPr lang="en-US" dirty="0" smtClean="0"/>
              <a:t>the </a:t>
            </a:r>
            <a:r>
              <a:rPr lang="en-US" dirty="0"/>
              <a:t>use of invasive or noninvasive </a:t>
            </a:r>
            <a:r>
              <a:rPr lang="en-US" dirty="0" smtClean="0"/>
              <a:t>ventilation </a:t>
            </a:r>
          </a:p>
          <a:p>
            <a:r>
              <a:rPr lang="en-US" dirty="0" smtClean="0"/>
              <a:t>cardiopulmonary resuscitation</a:t>
            </a:r>
          </a:p>
          <a:p>
            <a:r>
              <a:rPr lang="en-US" dirty="0" smtClean="0"/>
              <a:t>death </a:t>
            </a:r>
            <a:r>
              <a:rPr lang="en-US" dirty="0"/>
              <a:t>from any </a:t>
            </a:r>
            <a:r>
              <a:rPr lang="en-US" dirty="0" smtClean="0"/>
              <a:t>cause</a:t>
            </a:r>
          </a:p>
          <a:p>
            <a:pPr marL="0" indent="0">
              <a:buNone/>
            </a:pPr>
            <a:r>
              <a:rPr lang="en-US" dirty="0" smtClean="0"/>
              <a:t>Follow-up </a:t>
            </a:r>
            <a:r>
              <a:rPr lang="en-US" dirty="0"/>
              <a:t>analysis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death </a:t>
            </a:r>
            <a:r>
              <a:rPr lang="en-US" dirty="0"/>
              <a:t>from any cause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major </a:t>
            </a:r>
            <a:r>
              <a:rPr lang="en-US" dirty="0"/>
              <a:t>adverse cardiac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cerebrovascular </a:t>
            </a:r>
            <a:r>
              <a:rPr lang="en-US" dirty="0"/>
              <a:t>events 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composite of a </a:t>
            </a:r>
            <a:r>
              <a:rPr lang="en-US" dirty="0" smtClean="0"/>
              <a:t>recurrence </a:t>
            </a:r>
            <a:r>
              <a:rPr lang="en-US" dirty="0"/>
              <a:t>of </a:t>
            </a:r>
            <a:r>
              <a:rPr lang="en-US" dirty="0" err="1"/>
              <a:t>takotsubo</a:t>
            </a:r>
            <a:r>
              <a:rPr lang="en-US" dirty="0"/>
              <a:t> </a:t>
            </a:r>
            <a:r>
              <a:rPr lang="en-US" dirty="0" smtClean="0"/>
              <a:t>cardiomyopathy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myocardial infarction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stroke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transient ischemic </a:t>
            </a:r>
            <a:r>
              <a:rPr lang="en-US" dirty="0" smtClean="0"/>
              <a:t>attack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death from any cause)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323453"/>
            <a:ext cx="7128792" cy="7128792"/>
          </a:xfrm>
        </p:spPr>
      </p:pic>
      <p:cxnSp>
        <p:nvCxnSpPr>
          <p:cNvPr id="6" name="Straight Connector 5"/>
          <p:cNvCxnSpPr/>
          <p:nvPr/>
        </p:nvCxnSpPr>
        <p:spPr>
          <a:xfrm>
            <a:off x="2880072" y="1547589"/>
            <a:ext cx="38164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7784" y="2118468"/>
            <a:ext cx="6696744" cy="2897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7784" y="2986057"/>
            <a:ext cx="6696744" cy="2897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7784" y="3779837"/>
            <a:ext cx="676875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0184" y="4859957"/>
            <a:ext cx="6768752" cy="10081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7784" y="2483693"/>
            <a:ext cx="6768752" cy="3159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1763612"/>
            <a:ext cx="4392488" cy="540926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4" y="2441292"/>
            <a:ext cx="4179270" cy="375891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9" y="2123653"/>
            <a:ext cx="7480300" cy="45593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" y="554548"/>
            <a:ext cx="5975179" cy="377348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96" y="4150288"/>
            <a:ext cx="5184329" cy="340938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Risk factors for complications</a:t>
            </a:r>
          </a:p>
          <a:p>
            <a:r>
              <a:rPr lang="en-US" dirty="0" smtClean="0"/>
              <a:t>younger </a:t>
            </a:r>
            <a:r>
              <a:rPr lang="en-US" dirty="0"/>
              <a:t>patients with physical triggers and acute neuro- logic or psychiatric diseases had an increased incidence of acute complications. </a:t>
            </a:r>
            <a:endParaRPr lang="en-US" dirty="0" smtClean="0"/>
          </a:p>
          <a:p>
            <a:r>
              <a:rPr lang="en-US" dirty="0"/>
              <a:t>elderly patients with emotional triggers were at lower </a:t>
            </a:r>
            <a:r>
              <a:rPr lang="en-US" dirty="0" smtClean="0"/>
              <a:t>risk.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Ace inhibitors/</a:t>
            </a:r>
            <a:r>
              <a:rPr lang="en-US" dirty="0" err="1" smtClean="0"/>
              <a:t>arb</a:t>
            </a:r>
            <a:r>
              <a:rPr lang="en-US" dirty="0" smtClean="0"/>
              <a:t> at discharge have improved survival compared to </a:t>
            </a:r>
            <a:r>
              <a:rPr lang="en-US" dirty="0" err="1" smtClean="0"/>
              <a:t>ℬ</a:t>
            </a:r>
            <a:r>
              <a:rPr lang="en-US" dirty="0" smtClean="0"/>
              <a:t> blockers.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1665288"/>
            <a:ext cx="51244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female-to-male ratio, 9:1 </a:t>
            </a:r>
            <a:r>
              <a:rPr lang="en-US" dirty="0" smtClean="0"/>
              <a:t>(in japan male&gt;female)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Emotional</a:t>
            </a:r>
          </a:p>
          <a:p>
            <a:r>
              <a:rPr lang="en-US" dirty="0" smtClean="0"/>
              <a:t>Physical</a:t>
            </a:r>
          </a:p>
          <a:p>
            <a:r>
              <a:rPr lang="en-US" dirty="0" smtClean="0"/>
              <a:t>Both</a:t>
            </a:r>
          </a:p>
          <a:p>
            <a:r>
              <a:rPr lang="en-US" dirty="0" smtClean="0"/>
              <a:t>None</a:t>
            </a:r>
          </a:p>
          <a:p>
            <a:r>
              <a:rPr lang="en-US" dirty="0" smtClean="0"/>
              <a:t>&gt; half of patients have acute</a:t>
            </a:r>
            <a:r>
              <a:rPr lang="en-US" dirty="0"/>
              <a:t>, former, or chronic neurologic or psychiatric disorder.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chest </a:t>
            </a:r>
            <a:r>
              <a:rPr lang="en-US" dirty="0"/>
              <a:t>pain and </a:t>
            </a:r>
            <a:r>
              <a:rPr lang="en-US" dirty="0" smtClean="0"/>
              <a:t>dyspnea (resembling </a:t>
            </a:r>
            <a:r>
              <a:rPr lang="en-US" dirty="0"/>
              <a:t>acute myocardial </a:t>
            </a:r>
            <a:r>
              <a:rPr lang="en-US" dirty="0" smtClean="0"/>
              <a:t>infarction) Moreover</a:t>
            </a:r>
          </a:p>
          <a:p>
            <a:r>
              <a:rPr lang="en-US" dirty="0" smtClean="0"/>
              <a:t>ECG findings- ST </a:t>
            </a:r>
            <a:r>
              <a:rPr lang="en-US" dirty="0"/>
              <a:t>elevation in precordial </a:t>
            </a:r>
            <a:r>
              <a:rPr lang="en-US" dirty="0" smtClean="0"/>
              <a:t>leads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Subsequent </a:t>
            </a:r>
            <a:r>
              <a:rPr lang="en-US" dirty="0"/>
              <a:t>T-wave inversion and </a:t>
            </a:r>
            <a:r>
              <a:rPr lang="en-US" dirty="0" smtClean="0"/>
              <a:t>Q-wave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1763612"/>
            <a:ext cx="4392488" cy="540926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Catecholamine </a:t>
            </a:r>
            <a:r>
              <a:rPr lang="en-US" b="1" dirty="0" err="1"/>
              <a:t>Cardiotoxicity</a:t>
            </a:r>
            <a:r>
              <a:rPr lang="en-US" b="1" dirty="0"/>
              <a:t> </a:t>
            </a: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both epinephrine </a:t>
            </a:r>
            <a:r>
              <a:rPr lang="en-US" dirty="0"/>
              <a:t>and </a:t>
            </a:r>
            <a:r>
              <a:rPr lang="en-US" dirty="0" smtClean="0"/>
              <a:t>norepinephrine ⬆ (</a:t>
            </a:r>
            <a:r>
              <a:rPr lang="en-US" dirty="0"/>
              <a:t>circulating epinephrine exerts far more potent hormonal effects on the heart than norepinephrine 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trigger </a:t>
            </a:r>
            <a:r>
              <a:rPr lang="en-US" dirty="0"/>
              <a:t>a switch in </a:t>
            </a:r>
            <a:r>
              <a:rPr lang="en-US" dirty="0" err="1"/>
              <a:t>cardiomyocyte</a:t>
            </a:r>
            <a:r>
              <a:rPr lang="en-US" dirty="0"/>
              <a:t> intracellular </a:t>
            </a:r>
            <a:r>
              <a:rPr lang="en-US" dirty="0" err="1" smtClean="0"/>
              <a:t>signaliing</a:t>
            </a:r>
            <a:r>
              <a:rPr lang="en-US" dirty="0" smtClean="0"/>
              <a:t> </a:t>
            </a:r>
            <a:r>
              <a:rPr lang="en-US" dirty="0"/>
              <a:t>after occupation of </a:t>
            </a:r>
            <a:r>
              <a:rPr lang="en-US" dirty="0" smtClean="0"/>
              <a:t>ℬ2-adrenoceptors </a:t>
            </a:r>
            <a:r>
              <a:rPr lang="en-US" dirty="0"/>
              <a:t>from </a:t>
            </a:r>
            <a:r>
              <a:rPr lang="en-US" dirty="0" err="1" smtClean="0"/>
              <a:t>Gs</a:t>
            </a:r>
            <a:r>
              <a:rPr lang="en-US" dirty="0" smtClean="0"/>
              <a:t> (stimulatory) </a:t>
            </a:r>
            <a:r>
              <a:rPr lang="en-US" dirty="0"/>
              <a:t>protein to </a:t>
            </a:r>
            <a:r>
              <a:rPr lang="en-US" dirty="0" err="1" smtClean="0"/>
              <a:t>Gi</a:t>
            </a:r>
            <a:r>
              <a:rPr lang="en-US" dirty="0" smtClean="0"/>
              <a:t> (inhibitory) </a:t>
            </a:r>
            <a:r>
              <a:rPr lang="en-US" dirty="0"/>
              <a:t>protein coupling.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797</TotalTime>
  <Words>825</Words>
  <Application>Microsoft Macintosh PowerPoint</Application>
  <PresentationFormat>Custom</PresentationFormat>
  <Paragraphs>142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Aharoni</vt:lpstr>
      <vt:lpstr>Arial</vt:lpstr>
      <vt:lpstr>msgothic</vt:lpstr>
      <vt:lpstr>Times New Roman</vt:lpstr>
      <vt:lpstr>Tw Cen MT</vt:lpstr>
      <vt:lpstr>Wingdings</vt:lpstr>
      <vt:lpstr>Droplet</vt:lpstr>
      <vt:lpstr>Takotsubo cardiomyopathy</vt:lpstr>
      <vt:lpstr>Takotsubo cardiomyopathy </vt:lpstr>
      <vt:lpstr>PowerPoint Presentation</vt:lpstr>
      <vt:lpstr>PowerPoint Presentation</vt:lpstr>
      <vt:lpstr>Epidemiology</vt:lpstr>
      <vt:lpstr>trigger</vt:lpstr>
      <vt:lpstr>Clinical features</vt:lpstr>
      <vt:lpstr>diagnosis</vt:lpstr>
      <vt:lpstr>Pathophysiology</vt:lpstr>
      <vt:lpstr>Pathophysiology</vt:lpstr>
      <vt:lpstr>Pathophysiology</vt:lpstr>
      <vt:lpstr>Pathophysiology</vt:lpstr>
      <vt:lpstr>PowerPoint Presentation</vt:lpstr>
      <vt:lpstr>Relative estrogen deficiency</vt:lpstr>
      <vt:lpstr>PowerPoint Presentation</vt:lpstr>
      <vt:lpstr>Pathophysiology - summary</vt:lpstr>
      <vt:lpstr>Pathophysiology</vt:lpstr>
      <vt:lpstr>Pathophysiology</vt:lpstr>
      <vt:lpstr>Complications &amp; prognosis</vt:lpstr>
      <vt:lpstr>treatment</vt:lpstr>
      <vt:lpstr>PowerPoint Presentation</vt:lpstr>
      <vt:lpstr>question</vt:lpstr>
      <vt:lpstr>method</vt:lpstr>
      <vt:lpstr>PowerPoint Presentation</vt:lpstr>
      <vt:lpstr>PowerPoint Presentation</vt:lpstr>
      <vt:lpstr>Inclusion criteria</vt:lpstr>
      <vt:lpstr>outcome</vt:lpstr>
      <vt:lpstr>PowerPoint Presentation</vt:lpstr>
      <vt:lpstr>diagnosis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sananta dash</dc:creator>
  <cp:lastModifiedBy>sananta dash</cp:lastModifiedBy>
  <cp:revision>34</cp:revision>
  <dcterms:created xsi:type="dcterms:W3CDTF">2015-11-26T10:56:00Z</dcterms:created>
  <dcterms:modified xsi:type="dcterms:W3CDTF">2015-12-18T12:31:25Z</dcterms:modified>
</cp:coreProperties>
</file>