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8"/>
    <p:restoredTop sz="94671"/>
  </p:normalViewPr>
  <p:slideViewPr>
    <p:cSldViewPr snapToGrid="0" snapToObjects="1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01BE6-E0D2-5446-8D9B-5AA63F89F4A5}" type="datetimeFigureOut">
              <a:rPr lang="en-US" smtClean="0"/>
              <a:t>9/23/17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F79C-8D4D-8B4F-84A7-D595A153A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203C-9163-0649-9687-FC1452BF9856}" type="datetime1">
              <a:rPr lang="en-AU" smtClean="0"/>
              <a:t>23/09/2017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CACD-FBFE-F649-9430-BBA6C5756FD6}" type="datetime1">
              <a:rPr lang="en-AU" smtClean="0"/>
              <a:t>23/09/2017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8B7B-DDFF-C44B-8F98-C57382A8EAD0}" type="datetime1">
              <a:rPr lang="en-AU" smtClean="0"/>
              <a:t>23/09/2017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A817-B2F3-7A4F-A7F0-121CE13BE42F}" type="datetime1">
              <a:rPr lang="en-AU" smtClean="0"/>
              <a:t>23/09/2017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094D-E1E4-A74B-9501-E97C869297D1}" type="datetime1">
              <a:rPr lang="en-AU" smtClean="0"/>
              <a:t>23/09/2017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E131-5ADA-C046-99CF-845D04850FA0}" type="datetime1">
              <a:rPr lang="en-AU" smtClean="0"/>
              <a:t>23/09/2017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161B-92E9-8F40-9DEA-E7E010CB2C26}" type="datetime1">
              <a:rPr lang="en-AU" smtClean="0"/>
              <a:t>23/09/2017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D9E-762D-EB41-B74D-A6DFD6932BFF}" type="datetime1">
              <a:rPr lang="en-AU" smtClean="0"/>
              <a:t>23/09/2017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20F-C3C6-2D4C-9A85-7D5F09844CF5}" type="datetime1">
              <a:rPr lang="en-AU" smtClean="0"/>
              <a:t>23/09/2017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6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5C1A-D53D-2A42-9521-2B7420B6C69F}" type="datetime1">
              <a:rPr lang="en-AU" smtClean="0"/>
              <a:t>23/09/2017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7EB-E357-3648-A769-4D903D1D5871}" type="datetime1">
              <a:rPr lang="en-AU" smtClean="0"/>
              <a:t>23/09/2017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8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2B37-779B-604F-9B01-8F3C5D8D492B}" type="datetime1">
              <a:rPr lang="en-AU" smtClean="0"/>
              <a:t>23/09/2017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8303-24BD-0846-B64C-8100E469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ptodate.com/contents/magnesium-sulfate-drug-information?source=see_link" TargetMode="Externa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ptodate.com/contents/methylprednisolone-drug-information?source=see_link" TargetMode="Externa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sevoflurane-drug-information?source=see_link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ptodate.com/contents/isoflurane-drug-information?source=see_link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systems..CVS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39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Expiration..</a:t>
            </a:r>
          </a:p>
          <a:p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b="1" i="1" u="sng" dirty="0" smtClean="0"/>
              <a:t>decrease in venous return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Inspiration..</a:t>
            </a:r>
          </a:p>
          <a:p>
            <a:r>
              <a:rPr lang="en-US" dirty="0" smtClean="0"/>
              <a:t>Rapid increase in venous return➪ Rapid RV filling</a:t>
            </a:r>
            <a:r>
              <a:rPr lang="en-US" dirty="0"/>
              <a:t> </a:t>
            </a:r>
            <a:r>
              <a:rPr lang="en-US" b="1" i="1" dirty="0" smtClean="0"/>
              <a:t>➪ </a:t>
            </a:r>
            <a:r>
              <a:rPr lang="en-US" b="1" i="1" u="sng" dirty="0" smtClean="0"/>
              <a:t>Left-ward shift of IVS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⇧ </a:t>
            </a:r>
            <a:r>
              <a:rPr lang="en-US" b="1" i="1" u="sng" dirty="0" smtClean="0"/>
              <a:t>LV after load- </a:t>
            </a:r>
            <a:r>
              <a:rPr lang="en-US" dirty="0" smtClean="0"/>
              <a:t>Negative intra-thoracic pressure generated in inspiration increases LV after load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5372099" y="-30843"/>
            <a:ext cx="1088572" cy="8835571"/>
          </a:xfrm>
          <a:prstGeom prst="leftBrac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3184" y="4860471"/>
            <a:ext cx="8039100" cy="335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LV diastolic dysfunction &amp; incomplete filling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PA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PA pressure due to hyperinflation.</a:t>
            </a:r>
          </a:p>
          <a:p>
            <a:r>
              <a:rPr lang="en-US" dirty="0" err="1" smtClean="0"/>
              <a:t>Pulsus</a:t>
            </a:r>
            <a:r>
              <a:rPr lang="en-US" dirty="0" smtClean="0"/>
              <a:t> </a:t>
            </a:r>
            <a:r>
              <a:rPr lang="en-US" dirty="0" err="1" smtClean="0"/>
              <a:t>paradoxus</a:t>
            </a:r>
            <a:r>
              <a:rPr lang="en-US" dirty="0" smtClean="0"/>
              <a:t>: </a:t>
            </a:r>
            <a:r>
              <a:rPr lang="en-US" dirty="0"/>
              <a:t>significant reduction of the arterial systolic pressure in </a:t>
            </a:r>
            <a:r>
              <a:rPr lang="en-US" dirty="0" smtClean="0"/>
              <a:t>inspiration </a:t>
            </a:r>
            <a:r>
              <a:rPr lang="en-US" dirty="0" err="1" smtClean="0"/>
              <a:t>i.e</a:t>
            </a:r>
            <a:r>
              <a:rPr lang="en-US" dirty="0" smtClean="0"/>
              <a:t> &gt;12mm Hg)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and measurement of gas trapping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30" y="2193925"/>
            <a:ext cx="8180139" cy="4024313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3348681" y="2520778"/>
            <a:ext cx="2390919" cy="16063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94857" y="3962399"/>
            <a:ext cx="1538514" cy="3628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06800" y="4579257"/>
            <a:ext cx="1538514" cy="3628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measurement of gas trapping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29" y="2504875"/>
            <a:ext cx="3967964" cy="3374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7715" y="6253962"/>
            <a:ext cx="5537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Stephen P. Bergin </a:t>
            </a:r>
            <a:r>
              <a:rPr lang="is-IS" sz="1400" b="1" i="1" dirty="0" smtClean="0">
                <a:latin typeface="AdvPSA334" charset="0"/>
              </a:rPr>
              <a:t>Clin </a:t>
            </a:r>
            <a:r>
              <a:rPr lang="is-IS" sz="1400" b="1" i="1" dirty="0">
                <a:latin typeface="AdvPSA334" charset="0"/>
              </a:rPr>
              <a:t>Chest Med 37 (2016) 659–667 </a:t>
            </a:r>
            <a:endParaRPr lang="is-IS" sz="14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Auto-peep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Determinants of auto-PEEP</a:t>
            </a:r>
          </a:p>
          <a:p>
            <a:endParaRPr lang="en-US" dirty="0"/>
          </a:p>
          <a:p>
            <a:r>
              <a:rPr lang="en-US" sz="4800" dirty="0" smtClean="0"/>
              <a:t>𝜶 </a:t>
            </a:r>
            <a:r>
              <a:rPr lang="en-US" dirty="0" smtClean="0"/>
              <a:t>Tidal volume</a:t>
            </a:r>
          </a:p>
          <a:p>
            <a:r>
              <a:rPr lang="en-US" sz="4800" dirty="0" smtClean="0">
                <a:solidFill>
                  <a:prstClr val="white"/>
                </a:solidFill>
              </a:rPr>
              <a:t>𝜶 </a:t>
            </a:r>
            <a:r>
              <a:rPr lang="en-US" dirty="0" smtClean="0">
                <a:solidFill>
                  <a:prstClr val="white"/>
                </a:solidFill>
              </a:rPr>
              <a:t>Expiratory resistance</a:t>
            </a:r>
          </a:p>
          <a:p>
            <a:r>
              <a:rPr lang="en-US" sz="4800" dirty="0" smtClean="0">
                <a:solidFill>
                  <a:prstClr val="white"/>
                </a:solidFill>
              </a:rPr>
              <a:t>𝜶 </a:t>
            </a:r>
            <a:r>
              <a:rPr lang="en-US" dirty="0" smtClean="0">
                <a:solidFill>
                  <a:prstClr val="white"/>
                </a:solidFill>
              </a:rPr>
              <a:t>1/compliance</a:t>
            </a:r>
          </a:p>
          <a:p>
            <a:r>
              <a:rPr lang="en-US" sz="4800" dirty="0" smtClean="0">
                <a:solidFill>
                  <a:prstClr val="white"/>
                </a:solidFill>
              </a:rPr>
              <a:t>𝜶 </a:t>
            </a:r>
            <a:r>
              <a:rPr lang="en-US" dirty="0" smtClean="0">
                <a:solidFill>
                  <a:prstClr val="white"/>
                </a:solidFill>
              </a:rPr>
              <a:t>1/expiratory time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057401"/>
            <a:ext cx="4876800" cy="1435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569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manage </a:t>
            </a:r>
            <a:r>
              <a:rPr lang="en-US" dirty="0" smtClean="0"/>
              <a:t>Auto-peep</a:t>
            </a:r>
            <a:r>
              <a:rPr lang="is-IS" dirty="0" smtClean="0"/>
              <a:t>….</a:t>
            </a:r>
            <a:r>
              <a:rPr lang="en-US" dirty="0" smtClean="0"/>
              <a:t> Interesting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870546"/>
            <a:ext cx="7277100" cy="3746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1821543"/>
            <a:ext cx="7416800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629" y="35989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dirty="0">
                <a:latin typeface="Times" charset="0"/>
              </a:rPr>
              <a:t>RESPIRATORY CARE </a:t>
            </a:r>
            <a:r>
              <a:rPr lang="en-US" sz="1200" b="1" i="1" dirty="0">
                <a:latin typeface="Symbol" charset="2"/>
              </a:rPr>
              <a:t>• </a:t>
            </a:r>
            <a:r>
              <a:rPr lang="en-US" sz="1200" b="1" i="1" dirty="0">
                <a:latin typeface="Times" charset="0"/>
              </a:rPr>
              <a:t>NOVEMBER 2004 VOL 49 NO 11 </a:t>
            </a:r>
            <a:endParaRPr lang="en-US" sz="12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Auto-peep</a:t>
            </a:r>
            <a:r>
              <a:rPr lang="is-IS" dirty="0"/>
              <a:t>….</a:t>
            </a:r>
            <a:r>
              <a:rPr lang="en-US" dirty="0"/>
              <a:t> Interesting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4560"/>
            <a:ext cx="4697673" cy="4321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1143" y="2873828"/>
            <a:ext cx="526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DHI:-</a:t>
            </a:r>
          </a:p>
          <a:p>
            <a:r>
              <a:rPr lang="en-US" dirty="0" smtClean="0"/>
              <a:t>Higher </a:t>
            </a:r>
            <a:r>
              <a:rPr lang="en-US" dirty="0" err="1" smtClean="0"/>
              <a:t>iPEEP</a:t>
            </a:r>
            <a:r>
              <a:rPr lang="en-US" dirty="0" smtClean="0"/>
              <a:t> with higher airway resistance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0364" y="5849353"/>
            <a:ext cx="598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RESPIRATORY CARE </a:t>
            </a:r>
            <a:r>
              <a:rPr lang="en-US" b="1" i="1">
                <a:latin typeface="Symbol" charset="2"/>
              </a:rPr>
              <a:t>• </a:t>
            </a:r>
            <a:r>
              <a:rPr lang="en-US" b="1" i="1">
                <a:latin typeface="Times" charset="0"/>
              </a:rPr>
              <a:t>NOVEMBER 2004 VOL 49 NO 11 </a:t>
            </a:r>
            <a:endParaRPr lang="en-US" b="1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Auto-peep</a:t>
            </a:r>
            <a:r>
              <a:rPr lang="is-IS" dirty="0"/>
              <a:t>….</a:t>
            </a:r>
            <a:r>
              <a:rPr lang="en-US" dirty="0"/>
              <a:t> Interesting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Minute ventilation- Critical determinant of DHI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2583543"/>
            <a:ext cx="4484914" cy="4312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1542" y="2946400"/>
            <a:ext cx="5050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DHI :-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RR is the major determinant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Higher tidal volume (1000ml Vs 600mL) has a lower </a:t>
            </a:r>
            <a:r>
              <a:rPr lang="en-US" dirty="0" err="1" smtClean="0"/>
              <a:t>iPEEP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Square wave pattern (Constant flow) developed a low </a:t>
            </a:r>
            <a:r>
              <a:rPr lang="en-US" dirty="0" err="1" smtClean="0"/>
              <a:t>iPEEP</a:t>
            </a:r>
            <a:r>
              <a:rPr lang="en-US" dirty="0" smtClean="0"/>
              <a:t> compared to decelerating flow.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171178"/>
            <a:ext cx="598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RESPIRATORY CARE </a:t>
            </a:r>
            <a:r>
              <a:rPr lang="en-US" b="1" i="1">
                <a:latin typeface="Symbol" charset="2"/>
              </a:rPr>
              <a:t>• </a:t>
            </a:r>
            <a:r>
              <a:rPr lang="en-US" b="1" i="1">
                <a:latin typeface="Times" charset="0"/>
              </a:rPr>
              <a:t>NOVEMBER 2004 VOL 49 NO 11 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Intubation..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ETT</a:t>
            </a:r>
          </a:p>
          <a:p>
            <a:r>
              <a:rPr lang="en-US" dirty="0" smtClean="0"/>
              <a:t>Anticipate hypotension due to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Sedation – loss of sympathetic drive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Dehydration- ⇮ WOB/RR, ⇩ venous return, </a:t>
            </a:r>
            <a:r>
              <a:rPr lang="en-US" dirty="0"/>
              <a:t>overzealous ventilation </a:t>
            </a:r>
          </a:p>
          <a:p>
            <a:r>
              <a:rPr lang="en-US" dirty="0" smtClean="0"/>
              <a:t>Sedation- </a:t>
            </a:r>
            <a:r>
              <a:rPr lang="en-US" dirty="0" err="1" smtClean="0"/>
              <a:t>Propofol</a:t>
            </a:r>
            <a:r>
              <a:rPr lang="en-US" dirty="0" smtClean="0"/>
              <a:t>/ Ketamine</a:t>
            </a:r>
          </a:p>
          <a:p>
            <a:r>
              <a:rPr lang="en-US" dirty="0" smtClean="0"/>
              <a:t>Opioids- Fentanyl/</a:t>
            </a:r>
            <a:r>
              <a:rPr lang="en-US" dirty="0" err="1" smtClean="0"/>
              <a:t>Remifentanyl</a:t>
            </a:r>
            <a:r>
              <a:rPr lang="en-US" dirty="0" smtClean="0"/>
              <a:t>.. Morphine? Histamine release</a:t>
            </a:r>
          </a:p>
          <a:p>
            <a:r>
              <a:rPr lang="en-US" dirty="0" smtClean="0"/>
              <a:t>NDMR- any except </a:t>
            </a:r>
            <a:r>
              <a:rPr lang="en-US" dirty="0" err="1" smtClean="0"/>
              <a:t>Atracurium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Ventilation.. Indications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6" y="2057401"/>
            <a:ext cx="4852098" cy="40243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acute severe asthma in </a:t>
            </a:r>
            <a:r>
              <a:rPr lang="en-US" sz="4000" b="1" dirty="0" err="1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icu</a:t>
            </a:r>
            <a:r>
              <a:rPr lang="en-US" sz="4000" b="1" dirty="0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 :- 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  <a:latin typeface="Colonna MT" charset="0"/>
                <a:ea typeface="Colonna MT" charset="0"/>
                <a:cs typeface="Colonna MT" charset="0"/>
              </a:rPr>
              <a:t>Mechanical ventilation &amp; other treatment modalities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Sananta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Kumar Dash</a:t>
            </a:r>
          </a:p>
          <a:p>
            <a:pPr algn="l"/>
            <a:r>
              <a:rPr lang="en-US" sz="1600" b="1" dirty="0">
                <a:latin typeface="Aharoni" pitchFamily="2" charset="-79"/>
                <a:cs typeface="Aharoni" pitchFamily="2" charset="-79"/>
              </a:rPr>
              <a:t>                     MD (Anesthesiology), FNB (CCM), EDICM, FCCP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4400" y="6569076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Criticalcareindia.com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1"/>
            <a:ext cx="2438400" cy="466725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1">
                <a:alpha val="46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ananta.Dash\Downloads\fbaa46_5cd63579124b462580901f5298ef7f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76" y="5562601"/>
            <a:ext cx="947086" cy="10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 Initial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to allow permissive hypercapnia- pH&gt;7.2 except- Cardiorespiratory arrest to prevent anoxic insult induced brain </a:t>
            </a:r>
            <a:r>
              <a:rPr lang="en-US" dirty="0" smtClean="0"/>
              <a:t>edema.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When </a:t>
            </a:r>
            <a:r>
              <a:rPr lang="en-US" dirty="0"/>
              <a:t>inspiratory flow demands are high, variable inspiratory flow rates delivered by pressure-targeted ventilation may offer enhanced synchrony over flow- targeted volume-cycled modes. </a:t>
            </a:r>
            <a:endParaRPr lang="en-US" dirty="0"/>
          </a:p>
          <a:p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155789"/>
            <a:ext cx="836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smtClean="0"/>
              <a:t>1.Galluccio </a:t>
            </a:r>
            <a:r>
              <a:rPr lang="en-US" sz="1000" b="1" i="1" dirty="0"/>
              <a:t>ST, Rai S, </a:t>
            </a:r>
            <a:r>
              <a:rPr lang="en-US" sz="1000" b="1" i="1" dirty="0" err="1"/>
              <a:t>Sharley</a:t>
            </a:r>
            <a:r>
              <a:rPr lang="en-US" sz="1000" b="1" i="1" dirty="0"/>
              <a:t> P. An unexpected ending: brain death following acute severe asthma. </a:t>
            </a:r>
            <a:r>
              <a:rPr lang="en-US" sz="1000" b="1" i="1" dirty="0" err="1"/>
              <a:t>Crit</a:t>
            </a:r>
            <a:r>
              <a:rPr lang="en-US" sz="1000" b="1" i="1" dirty="0"/>
              <a:t> Care </a:t>
            </a:r>
            <a:r>
              <a:rPr lang="en-US" sz="1000" b="1" i="1" dirty="0" err="1"/>
              <a:t>Resusc</a:t>
            </a:r>
            <a:r>
              <a:rPr lang="en-US" sz="1000" b="1" i="1" dirty="0"/>
              <a:t> 2008; 10: 235-8 </a:t>
            </a:r>
          </a:p>
          <a:p>
            <a:endParaRPr lang="en-US" sz="10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Ventilation- Initial settings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3444081"/>
            <a:ext cx="6807200" cy="1524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406" y="2507597"/>
            <a:ext cx="4714103" cy="4024125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Pressure Targeted</a:t>
            </a:r>
          </a:p>
          <a:p>
            <a:r>
              <a:rPr lang="en-US" dirty="0" smtClean="0"/>
              <a:t>Better synchrony when inspiratory flow demands are higher</a:t>
            </a:r>
          </a:p>
          <a:p>
            <a:r>
              <a:rPr lang="en-US" dirty="0"/>
              <a:t>C</a:t>
            </a:r>
            <a:r>
              <a:rPr lang="en-US" dirty="0" smtClean="0"/>
              <a:t>onsistent </a:t>
            </a:r>
            <a:r>
              <a:rPr lang="en-US" dirty="0"/>
              <a:t>tidal volumes (VT) may be difficult to deliver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7054" y="2507598"/>
            <a:ext cx="471410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 smtClean="0"/>
              <a:t>Volume Targeted</a:t>
            </a:r>
          </a:p>
          <a:p>
            <a:r>
              <a:rPr lang="en-US" dirty="0" smtClean="0"/>
              <a:t>Near assured volume delivered</a:t>
            </a:r>
          </a:p>
          <a:p>
            <a:r>
              <a:rPr lang="en-US" dirty="0" smtClean="0"/>
              <a:t>High airway pressures</a:t>
            </a:r>
          </a:p>
          <a:p>
            <a:r>
              <a:rPr lang="en-US" dirty="0" smtClean="0"/>
              <a:t>High </a:t>
            </a:r>
            <a:r>
              <a:rPr lang="en-US" dirty="0"/>
              <a:t>inspiratory flow rates and square inspiratory </a:t>
            </a:r>
            <a:r>
              <a:rPr lang="en-US" dirty="0" smtClean="0"/>
              <a:t>waveforms are better </a:t>
            </a:r>
            <a:r>
              <a:rPr lang="en-US" dirty="0"/>
              <a:t>(on some ventilators)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Ventilation- PIP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 –</a:t>
            </a:r>
          </a:p>
          <a:p>
            <a:pPr>
              <a:buFont typeface="Wingdings" charset="2"/>
              <a:buChar char="Ø"/>
            </a:pPr>
            <a:r>
              <a:rPr lang="en-US" dirty="0"/>
              <a:t>Limit for Peak Inspiratory pressure(PIP) &lt;50cm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baseline="30000" dirty="0"/>
              <a:t>1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Highly dependent on inspiratory flow rate and airway resistance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Does </a:t>
            </a:r>
            <a:r>
              <a:rPr lang="en-US" dirty="0"/>
              <a:t>not </a:t>
            </a:r>
            <a:r>
              <a:rPr lang="en-US" dirty="0" smtClean="0"/>
              <a:t>necessarily </a:t>
            </a:r>
            <a:r>
              <a:rPr lang="en-US" dirty="0"/>
              <a:t>correlate with intrinsic positive end- expiratory pressures (</a:t>
            </a:r>
            <a:r>
              <a:rPr lang="en-US" dirty="0" err="1"/>
              <a:t>PEEPi</a:t>
            </a:r>
            <a:r>
              <a:rPr lang="en-US" dirty="0"/>
              <a:t>) or complications of barotrauma. 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449330" y="4893276"/>
            <a:ext cx="6166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Stephen P. </a:t>
            </a:r>
            <a:r>
              <a:rPr lang="en-US" sz="1200" b="1" i="1" dirty="0" smtClean="0"/>
              <a:t>Bergin. </a:t>
            </a:r>
            <a:r>
              <a:rPr lang="is-IS" sz="1200" b="1" i="1" dirty="0" smtClean="0"/>
              <a:t>Clin </a:t>
            </a:r>
            <a:r>
              <a:rPr lang="is-IS" sz="1200" b="1" i="1" dirty="0"/>
              <a:t>Chest Med 37 (2016) 659–667 </a:t>
            </a:r>
            <a:endParaRPr lang="is-IS" sz="1200" b="1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02" y="764373"/>
            <a:ext cx="10121452" cy="1293028"/>
          </a:xfrm>
        </p:spPr>
        <p:txBody>
          <a:bodyPr/>
          <a:lstStyle/>
          <a:p>
            <a:r>
              <a:rPr lang="en-US"/>
              <a:t>Ventilation- </a:t>
            </a:r>
            <a:r>
              <a:rPr lang="en-US" smtClean="0"/>
              <a:t>plateau </a:t>
            </a:r>
            <a:r>
              <a:rPr lang="en-US" dirty="0" err="1" smtClean="0"/>
              <a:t>PrEssure</a:t>
            </a:r>
            <a:r>
              <a:rPr lang="en-US" dirty="0" smtClean="0"/>
              <a:t>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plat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Pplat</a:t>
            </a:r>
            <a:r>
              <a:rPr lang="en-US" dirty="0"/>
              <a:t> estimates of alveolar </a:t>
            </a:r>
            <a:r>
              <a:rPr lang="en-US" dirty="0" smtClean="0"/>
              <a:t>pressures</a:t>
            </a:r>
          </a:p>
          <a:p>
            <a:r>
              <a:rPr lang="en-US" dirty="0" smtClean="0"/>
              <a:t>It </a:t>
            </a:r>
            <a:r>
              <a:rPr lang="en-US" dirty="0"/>
              <a:t>may not accurately reflect the heterogeneous </a:t>
            </a:r>
            <a:r>
              <a:rPr lang="en-US" dirty="0" smtClean="0"/>
              <a:t>nature </a:t>
            </a:r>
            <a:r>
              <a:rPr lang="en-US" dirty="0"/>
              <a:t>of hyperinflation associated with regional </a:t>
            </a:r>
            <a:r>
              <a:rPr lang="en-US" dirty="0" smtClean="0"/>
              <a:t>variations </a:t>
            </a:r>
            <a:r>
              <a:rPr lang="en-US" dirty="0"/>
              <a:t>in airways obstruction. </a:t>
            </a:r>
            <a:endParaRPr lang="en-US" dirty="0" smtClean="0"/>
          </a:p>
          <a:p>
            <a:r>
              <a:rPr lang="en-US" dirty="0" err="1"/>
              <a:t>Pplat</a:t>
            </a:r>
            <a:r>
              <a:rPr lang="en-US" dirty="0"/>
              <a:t> of 30 cm H2O or less to prevent complications related to </a:t>
            </a:r>
            <a:r>
              <a:rPr lang="en-US" dirty="0" smtClean="0"/>
              <a:t>over distention </a:t>
            </a:r>
            <a:r>
              <a:rPr lang="en-US" dirty="0"/>
              <a:t>and barotrauma. </a:t>
            </a:r>
            <a:r>
              <a:rPr lang="en-US" baseline="30000" dirty="0" smtClean="0"/>
              <a:t>1,2,3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2302" y="5707915"/>
            <a:ext cx="10641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b="1" i="1" dirty="0"/>
              <a:t>Brenner </a:t>
            </a:r>
            <a:r>
              <a:rPr lang="en-US" sz="1200" b="1" i="1" dirty="0" smtClean="0"/>
              <a:t>B. </a:t>
            </a:r>
            <a:r>
              <a:rPr lang="en-US" sz="1200" b="1" i="1" dirty="0"/>
              <a:t>Intubation and </a:t>
            </a:r>
            <a:r>
              <a:rPr lang="en-US" sz="1200" b="1" i="1" dirty="0" smtClean="0"/>
              <a:t>mechanical </a:t>
            </a:r>
            <a:r>
              <a:rPr lang="en-US" sz="1200" b="1" i="1" dirty="0"/>
              <a:t>ventilation of the asthmatic patient in </a:t>
            </a:r>
            <a:r>
              <a:rPr lang="en-US" sz="1200" b="1" i="1" dirty="0" smtClean="0"/>
              <a:t>respiratory </a:t>
            </a:r>
            <a:r>
              <a:rPr lang="en-US" sz="1200" b="1" i="1" dirty="0"/>
              <a:t>failure. Proc Am </a:t>
            </a:r>
            <a:r>
              <a:rPr lang="en-US" sz="1200" b="1" i="1" dirty="0" err="1"/>
              <a:t>Thorac</a:t>
            </a:r>
            <a:r>
              <a:rPr lang="en-US" sz="1200" b="1" i="1" dirty="0"/>
              <a:t> </a:t>
            </a:r>
            <a:r>
              <a:rPr lang="en-US" sz="1200" b="1" i="1" dirty="0" err="1"/>
              <a:t>Soc</a:t>
            </a:r>
            <a:r>
              <a:rPr lang="en-US" sz="1200" b="1" i="1" dirty="0"/>
              <a:t> 2009;6(4):371–9</a:t>
            </a:r>
            <a:r>
              <a:rPr lang="en-US" sz="1200" b="1" i="1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i="1" dirty="0"/>
              <a:t>Williams </a:t>
            </a:r>
            <a:r>
              <a:rPr lang="en-US" sz="1200" b="1" i="1" dirty="0" smtClean="0"/>
              <a:t>T. Risk </a:t>
            </a:r>
            <a:r>
              <a:rPr lang="en-US" sz="1200" b="1" i="1" dirty="0"/>
              <a:t>factors for morbidity in mechanically ventilated pa- </a:t>
            </a:r>
            <a:r>
              <a:rPr lang="en-US" sz="1200" b="1" i="1" dirty="0" err="1"/>
              <a:t>tients</a:t>
            </a:r>
            <a:r>
              <a:rPr lang="en-US" sz="1200" b="1" i="1" dirty="0"/>
              <a:t> with acute severe asthma. Am Rev </a:t>
            </a:r>
            <a:r>
              <a:rPr lang="en-US" sz="1200" b="1" i="1" dirty="0" err="1"/>
              <a:t>Respir</a:t>
            </a:r>
            <a:r>
              <a:rPr lang="en-US" sz="1200" b="1" i="1" dirty="0"/>
              <a:t> Dis 1992;146(3):607–15</a:t>
            </a:r>
            <a:r>
              <a:rPr lang="en-US" sz="1200" b="1" i="1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i="1" dirty="0"/>
              <a:t>Stephen P. Bergin. </a:t>
            </a:r>
            <a:r>
              <a:rPr lang="is-IS" sz="1200" b="1" i="1" dirty="0"/>
              <a:t>Clin Chest Med 37 (2016) 659–667 </a:t>
            </a:r>
            <a:endParaRPr lang="en-US" sz="1200" b="1" i="1" dirty="0"/>
          </a:p>
          <a:p>
            <a:pPr marL="228600" indent="-228600">
              <a:buFont typeface="+mj-lt"/>
              <a:buAutoNum type="arabicPeriod"/>
            </a:pPr>
            <a:endParaRPr lang="en-US" sz="12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515" y="1157670"/>
            <a:ext cx="9570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ePPEP</a:t>
            </a:r>
            <a:r>
              <a:rPr lang="en-US" sz="4400" dirty="0" smtClean="0"/>
              <a:t> for </a:t>
            </a:r>
            <a:r>
              <a:rPr lang="en-US" sz="4400" dirty="0" err="1" smtClean="0"/>
              <a:t>iPEEP</a:t>
            </a:r>
            <a:r>
              <a:rPr lang="en-US" sz="4400" dirty="0" smtClean="0"/>
              <a:t>- How does it work?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2" y="2053771"/>
            <a:ext cx="2640078" cy="469864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93" y="2053771"/>
            <a:ext cx="5165271" cy="43617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2" y="2057401"/>
            <a:ext cx="4609080" cy="2005840"/>
          </a:xfrm>
        </p:spPr>
      </p:pic>
      <p:sp>
        <p:nvSpPr>
          <p:cNvPr id="5" name="TextBox 4"/>
          <p:cNvSpPr txBox="1"/>
          <p:nvPr/>
        </p:nvSpPr>
        <p:spPr>
          <a:xfrm>
            <a:off x="5302641" y="2690989"/>
            <a:ext cx="6613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Expiratory flow limitations is the major determinant for diagnosis of PEEP absorbers. </a:t>
            </a:r>
          </a:p>
          <a:p>
            <a:endParaRPr lang="en-US" dirty="0"/>
          </a:p>
          <a:p>
            <a:r>
              <a:rPr lang="en-US" dirty="0" smtClean="0"/>
              <a:t>Decreased respiratory rate is a key factor for limiting rise in total PEEP if extrinsic PEEP is applied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Ventilation-F</a:t>
            </a:r>
            <a:r>
              <a:rPr lang="en-US" baseline="-25000" dirty="0" smtClean="0"/>
              <a:t>i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2799844"/>
            <a:ext cx="9884996" cy="2979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7192" y="6546970"/>
            <a:ext cx="308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Perrin </a:t>
            </a:r>
            <a:r>
              <a:rPr lang="en-US" sz="1200" b="1" i="1" dirty="0" err="1" smtClean="0"/>
              <a:t>etal</a:t>
            </a:r>
            <a:r>
              <a:rPr lang="en-US" sz="1200" b="1" i="1" dirty="0" smtClean="0"/>
              <a:t>. </a:t>
            </a:r>
            <a:r>
              <a:rPr lang="is-IS" sz="1200" b="1" i="1" dirty="0"/>
              <a:t>horax 66.11 (2011): 937-941.</a:t>
            </a:r>
            <a:endParaRPr lang="en-US" sz="1200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Ventilation-F</a:t>
            </a:r>
            <a:r>
              <a:rPr lang="en-US" baseline="-25000" dirty="0"/>
              <a:t>i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5" y="2057401"/>
            <a:ext cx="7048500" cy="3708400"/>
          </a:xfrm>
        </p:spPr>
      </p:pic>
      <p:sp>
        <p:nvSpPr>
          <p:cNvPr id="5" name="TextBox 4"/>
          <p:cNvSpPr txBox="1"/>
          <p:nvPr/>
        </p:nvSpPr>
        <p:spPr>
          <a:xfrm>
            <a:off x="8537192" y="6546970"/>
            <a:ext cx="308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Perrin </a:t>
            </a:r>
            <a:r>
              <a:rPr lang="en-US" sz="1200" b="1" i="1" dirty="0" err="1" smtClean="0"/>
              <a:t>etal</a:t>
            </a:r>
            <a:r>
              <a:rPr lang="en-US" sz="1200" b="1" i="1" dirty="0" smtClean="0"/>
              <a:t>. </a:t>
            </a:r>
            <a:r>
              <a:rPr lang="is-IS" sz="1200" b="1" i="1" dirty="0"/>
              <a:t>horax 66.11 (2011): 937-941.</a:t>
            </a:r>
            <a:endParaRPr lang="en-US" sz="12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Ventilation-F</a:t>
            </a:r>
            <a:r>
              <a:rPr lang="en-US" baseline="-25000" dirty="0" smtClean="0"/>
              <a:t>i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is-IS" dirty="0" smtClean="0"/>
              <a:t>…</a:t>
            </a:r>
            <a:r>
              <a:rPr lang="en-US" dirty="0" smtClean="0"/>
              <a:t>less is better..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hypoxic pulmonary vasoconstriction</a:t>
            </a:r>
          </a:p>
          <a:p>
            <a:r>
              <a:rPr lang="en-US" dirty="0" err="1" smtClean="0"/>
              <a:t>Halden’s</a:t>
            </a:r>
            <a:r>
              <a:rPr lang="en-US" dirty="0" smtClean="0"/>
              <a:t> effect- Deoxygenated </a:t>
            </a:r>
            <a:r>
              <a:rPr lang="en-US" dirty="0" err="1" smtClean="0"/>
              <a:t>Hb</a:t>
            </a:r>
            <a:r>
              <a:rPr lang="en-US" dirty="0" smtClean="0"/>
              <a:t> is a better carrier of CO2, Oxygenated </a:t>
            </a:r>
            <a:r>
              <a:rPr lang="en-US" dirty="0" err="1" smtClean="0"/>
              <a:t>Hb</a:t>
            </a:r>
            <a:r>
              <a:rPr lang="en-US" dirty="0" smtClean="0"/>
              <a:t> is poor carrier of CO2.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Severe Asthma.</a:t>
            </a:r>
          </a:p>
          <a:p>
            <a:r>
              <a:rPr lang="en-US" dirty="0" smtClean="0"/>
              <a:t>Special points – Pathological changes affecting </a:t>
            </a:r>
            <a:r>
              <a:rPr lang="en-US" dirty="0" err="1" smtClean="0"/>
              <a:t>ventilatory</a:t>
            </a:r>
            <a:r>
              <a:rPr lang="en-US" dirty="0" smtClean="0"/>
              <a:t> strategy in Asthma.</a:t>
            </a:r>
          </a:p>
          <a:p>
            <a:r>
              <a:rPr lang="en-US" dirty="0" smtClean="0"/>
              <a:t>Initial ventilator settings.</a:t>
            </a:r>
          </a:p>
          <a:p>
            <a:r>
              <a:rPr lang="en-US" dirty="0" smtClean="0"/>
              <a:t>Other treatment modalities for severe asthma/Status </a:t>
            </a:r>
            <a:r>
              <a:rPr lang="en-US" dirty="0" err="1" smtClean="0"/>
              <a:t>asthmaticus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69" y="764373"/>
            <a:ext cx="10404231" cy="1293028"/>
          </a:xfrm>
        </p:spPr>
        <p:txBody>
          <a:bodyPr/>
          <a:lstStyle/>
          <a:p>
            <a:r>
              <a:rPr lang="en-US" dirty="0" smtClean="0"/>
              <a:t>Drugs- bronchodilators(Beta-agonists)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added benefit of IV or SC salbutamol in addition to nebulized salbutamol.</a:t>
            </a:r>
            <a:r>
              <a:rPr lang="en-US" baseline="30000" dirty="0" smtClean="0"/>
              <a:t>1(lack of  data rather than ineffective)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18685"/>
            <a:ext cx="1092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Travers </a:t>
            </a:r>
            <a:r>
              <a:rPr lang="en-US" sz="1200" b="1" i="1" dirty="0" smtClean="0"/>
              <a:t>2012. Addition </a:t>
            </a:r>
            <a:r>
              <a:rPr lang="en-US" sz="1200" b="1" i="1" dirty="0"/>
              <a:t>of intravenous beta(2)-agonists to inhaled beta(2)-agonists for acute asthma. Cochrane Database </a:t>
            </a:r>
            <a:r>
              <a:rPr lang="en-US" sz="1200" b="1" i="1" dirty="0" err="1"/>
              <a:t>Syst</a:t>
            </a:r>
            <a:r>
              <a:rPr lang="en-US" sz="1200" b="1" i="1" dirty="0"/>
              <a:t> Rev 12, CD010179 </a:t>
            </a:r>
            <a:endParaRPr lang="en-US" sz="1200" b="1" i="1" dirty="0"/>
          </a:p>
          <a:p>
            <a:endParaRPr lang="en-US" sz="1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4237892" cy="21872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Drugs- bronchodilators(Beta-agonists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0164"/>
            <a:ext cx="5282043" cy="298809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5410200"/>
            <a:ext cx="92837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2500" y="4878254"/>
            <a:ext cx="720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 15 studies with 746 patients in emergency department.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Drugs- bronchodilators(Beta-agonists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10820400" cy="249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Dose:-5-10 mg of salbutamol – continuous nebulization preferred over intermittent nebs.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Drugs- </a:t>
            </a:r>
            <a:r>
              <a:rPr lang="en-US" dirty="0"/>
              <a:t>bronchodilators(Beta-agonists </a:t>
            </a:r>
            <a:r>
              <a:rPr lang="en-US" dirty="0" smtClean="0"/>
              <a:t>+ Anti-</a:t>
            </a:r>
            <a:r>
              <a:rPr lang="en-US" dirty="0" err="1" smtClean="0"/>
              <a:t>cholinergics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1"/>
            <a:ext cx="5587624" cy="28038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5013411"/>
            <a:ext cx="8699500" cy="1549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662086" y="5436973"/>
            <a:ext cx="2458995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69643" y="5629987"/>
            <a:ext cx="2458995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8629" y="5885935"/>
            <a:ext cx="2458995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Drugs- </a:t>
            </a:r>
            <a:r>
              <a:rPr lang="en-US" dirty="0" err="1"/>
              <a:t>heliox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" y="960203"/>
            <a:ext cx="5335100" cy="1757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646" y="6372405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>
                <a:latin typeface="NewCaledonia" charset="0"/>
              </a:rPr>
              <a:t>CHEST 2003; 123:891–896 </a:t>
            </a:r>
            <a:endParaRPr lang="de-DE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41" y="2833687"/>
            <a:ext cx="8542659" cy="4024313"/>
          </a:xfrm>
        </p:spPr>
      </p:pic>
      <p:sp>
        <p:nvSpPr>
          <p:cNvPr id="7" name="TextBox 6"/>
          <p:cNvSpPr txBox="1"/>
          <p:nvPr/>
        </p:nvSpPr>
        <p:spPr>
          <a:xfrm>
            <a:off x="2786743" y="48768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PEFR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Drugs- </a:t>
            </a:r>
            <a:r>
              <a:rPr lang="en-US" dirty="0" err="1"/>
              <a:t>heliox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373"/>
            <a:ext cx="5175263" cy="257131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47" y="3589907"/>
            <a:ext cx="9652000" cy="1701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Drugs- Magnesium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Intravenous administration of a single dose of </a:t>
            </a:r>
            <a:r>
              <a:rPr lang="en-US" u="sng" dirty="0">
                <a:hlinkClick r:id="rId2"/>
              </a:rPr>
              <a:t>magnesium sulfate</a:t>
            </a:r>
            <a:r>
              <a:rPr lang="en-US" dirty="0"/>
              <a:t> (2 g infused over 20 min) is suggested for patients who have a life-threatening exacerbation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94" y="4565363"/>
            <a:ext cx="1674906" cy="16533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Drugs- Magnesium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5465"/>
            <a:ext cx="3993776" cy="982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6" y="2794831"/>
            <a:ext cx="4935173" cy="40631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Drugs- Magnesium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2180105"/>
            <a:ext cx="3929743" cy="234414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4646952"/>
            <a:ext cx="6847114" cy="175242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Drugs-corticosteroids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higher initial dose of </a:t>
            </a:r>
            <a:r>
              <a:rPr lang="en-US" u="sng" dirty="0">
                <a:hlinkClick r:id="rId2"/>
              </a:rPr>
              <a:t>methylprednisolone</a:t>
            </a:r>
            <a:r>
              <a:rPr lang="en-US" dirty="0"/>
              <a:t> 60 to 80 mg every 6 to 12 hours is often chosen for patients who are admitted to the intensive care unit</a:t>
            </a:r>
            <a:r>
              <a:rPr lang="en-US" dirty="0" smtClean="0"/>
              <a:t>.</a:t>
            </a:r>
          </a:p>
          <a:p>
            <a:r>
              <a:rPr lang="en-US" dirty="0"/>
              <a:t>Tapering oral glucocorticoids is not necessary if the duration of glucocorticoid treatment is less than three </a:t>
            </a:r>
            <a:r>
              <a:rPr lang="en-US" dirty="0" smtClean="0"/>
              <a:t>weeks.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94" y="4565363"/>
            <a:ext cx="1674906" cy="16533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7" y="1522100"/>
            <a:ext cx="5432610" cy="4676658"/>
          </a:xfrm>
        </p:spPr>
      </p:pic>
      <p:sp>
        <p:nvSpPr>
          <p:cNvPr id="5" name="Rectangle 4"/>
          <p:cNvSpPr/>
          <p:nvPr/>
        </p:nvSpPr>
        <p:spPr>
          <a:xfrm>
            <a:off x="1610430" y="3028417"/>
            <a:ext cx="1702396" cy="209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460" y="5987018"/>
            <a:ext cx="866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PS8E94" charset="0"/>
              </a:rPr>
              <a:t>Continuing Education in </a:t>
            </a:r>
            <a:r>
              <a:rPr lang="en-US" dirty="0" err="1">
                <a:latin typeface="AdvPS8E94" charset="0"/>
              </a:rPr>
              <a:t>Anaesthesia</a:t>
            </a:r>
            <a:r>
              <a:rPr lang="en-US" dirty="0">
                <a:latin typeface="AdvPS8E94" charset="0"/>
              </a:rPr>
              <a:t>, Critical Care &amp; Pain </a:t>
            </a:r>
            <a:r>
              <a:rPr lang="en-US" dirty="0" smtClean="0">
                <a:latin typeface="AdvP4C4E74" charset="0"/>
              </a:rPr>
              <a:t>j. </a:t>
            </a:r>
            <a:r>
              <a:rPr lang="en-US" dirty="0" smtClean="0">
                <a:latin typeface="AdvPS8E94" charset="0"/>
              </a:rPr>
              <a:t>2008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Drugs- </a:t>
            </a:r>
            <a:r>
              <a:rPr lang="en-US" dirty="0" err="1" smtClean="0"/>
              <a:t>propofol</a:t>
            </a:r>
            <a:r>
              <a:rPr lang="en-US" dirty="0" smtClean="0"/>
              <a:t>/ketamine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reports</a:t>
            </a:r>
          </a:p>
          <a:p>
            <a:r>
              <a:rPr lang="it-IT" dirty="0"/>
              <a:t>0.1-2 </a:t>
            </a:r>
            <a:r>
              <a:rPr lang="it-IT" dirty="0" smtClean="0"/>
              <a:t>mg/kg </a:t>
            </a:r>
            <a:r>
              <a:rPr lang="it-IT" dirty="0" err="1" smtClean="0"/>
              <a:t>bolus</a:t>
            </a:r>
            <a:r>
              <a:rPr lang="it-IT" dirty="0" smtClean="0"/>
              <a:t> </a:t>
            </a:r>
            <a:r>
              <a:rPr lang="it-IT" dirty="0" err="1" smtClean="0"/>
              <a:t>f</a:t>
            </a:r>
            <a:r>
              <a:rPr lang="it-IT" dirty="0" smtClean="0"/>
              <a:t>/b </a:t>
            </a:r>
            <a:r>
              <a:rPr lang="en-US" dirty="0" smtClean="0"/>
              <a:t>0.5 </a:t>
            </a:r>
            <a:r>
              <a:rPr lang="en-US" dirty="0"/>
              <a:t>to 2 mg/kg per hour </a:t>
            </a:r>
            <a:r>
              <a:rPr lang="en-US" dirty="0" smtClean="0"/>
              <a:t>(ketamine)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0" y="3092757"/>
            <a:ext cx="5071459" cy="2227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50" y="5306291"/>
            <a:ext cx="6253629" cy="100560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Drugs- inhaled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Experience is greatest with halothane for status </a:t>
            </a:r>
            <a:r>
              <a:rPr lang="en-US" dirty="0" err="1" smtClean="0"/>
              <a:t>asthmaticus</a:t>
            </a:r>
            <a:endParaRPr lang="en-US" dirty="0" smtClean="0"/>
          </a:p>
          <a:p>
            <a:r>
              <a:rPr lang="en-US" dirty="0">
                <a:hlinkClick r:id="rId2"/>
              </a:rPr>
              <a:t>I</a:t>
            </a:r>
            <a:r>
              <a:rPr lang="en-US" u="sng" dirty="0" smtClean="0">
                <a:hlinkClick r:id="rId2"/>
              </a:rPr>
              <a:t>soflurane</a:t>
            </a:r>
            <a:r>
              <a:rPr lang="en-US" dirty="0"/>
              <a:t> and </a:t>
            </a:r>
            <a:r>
              <a:rPr lang="en-US" u="sng" dirty="0" smtClean="0"/>
              <a:t>S</a:t>
            </a:r>
            <a:r>
              <a:rPr lang="en-US" u="sng" dirty="0" smtClean="0">
                <a:hlinkClick r:id="rId3"/>
              </a:rPr>
              <a:t>evoflurane</a:t>
            </a:r>
            <a:r>
              <a:rPr lang="en-US" dirty="0" smtClean="0"/>
              <a:t>- case reports.</a:t>
            </a:r>
          </a:p>
          <a:p>
            <a:r>
              <a:rPr lang="en-US" dirty="0"/>
              <a:t>D</a:t>
            </a:r>
            <a:r>
              <a:rPr lang="en-US" dirty="0" smtClean="0"/>
              <a:t>ose titrated </a:t>
            </a:r>
            <a:r>
              <a:rPr lang="en-US" dirty="0"/>
              <a:t>to the clinical </a:t>
            </a:r>
            <a:r>
              <a:rPr lang="en-US" dirty="0" smtClean="0"/>
              <a:t>response. </a:t>
            </a:r>
          </a:p>
          <a:p>
            <a:r>
              <a:rPr lang="en-US" dirty="0" smtClean="0"/>
              <a:t>Hypotension </a:t>
            </a:r>
            <a:r>
              <a:rPr lang="en-US" dirty="0"/>
              <a:t>is often the </a:t>
            </a:r>
            <a:r>
              <a:rPr lang="en-US" dirty="0" smtClean="0"/>
              <a:t>limiting factor.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94" y="4565363"/>
            <a:ext cx="1674906" cy="16533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Drugs-</a:t>
            </a:r>
            <a:r>
              <a:rPr lang="en-US" dirty="0" err="1" smtClean="0"/>
              <a:t>amminophylline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</a:t>
            </a:r>
            <a:r>
              <a:rPr lang="en-US" dirty="0"/>
              <a:t>ineffective and is no longer recommended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no further bronchodilation beyond that achieved with inhaled beta agonists alone when used in combination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94" y="4565363"/>
            <a:ext cx="1674906" cy="16533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for status-</a:t>
            </a:r>
            <a:r>
              <a:rPr lang="en-US" dirty="0" err="1" smtClean="0"/>
              <a:t>asthmaticus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383631"/>
            <a:ext cx="6159500" cy="227220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" y="899770"/>
            <a:ext cx="5553635" cy="11576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92798"/>
            <a:ext cx="5545417" cy="1616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03829"/>
            <a:ext cx="5545417" cy="1623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2192798"/>
            <a:ext cx="3644900" cy="3200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3" y="2057401"/>
            <a:ext cx="8839200" cy="387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9" y="2153671"/>
            <a:ext cx="6489801" cy="4024313"/>
          </a:xfrm>
        </p:spPr>
      </p:pic>
      <p:sp>
        <p:nvSpPr>
          <p:cNvPr id="5" name="TextBox 4"/>
          <p:cNvSpPr txBox="1"/>
          <p:nvPr/>
        </p:nvSpPr>
        <p:spPr>
          <a:xfrm>
            <a:off x="6797568" y="2488367"/>
            <a:ext cx="539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done to overcome Elastic </a:t>
            </a:r>
            <a:r>
              <a:rPr lang="en-US" dirty="0"/>
              <a:t>forces (area 0AECD0; </a:t>
            </a:r>
            <a:r>
              <a:rPr lang="en-US" dirty="0" smtClean="0"/>
              <a:t>unhatched- Potential energy)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7568" y="3242498"/>
            <a:ext cx="499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done to overcome Tissue resistance forces- Lost as heat</a:t>
            </a:r>
          </a:p>
          <a:p>
            <a:r>
              <a:rPr lang="en-US" dirty="0" smtClean="0"/>
              <a:t>(area ABCEA; hatched)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2594" y="4460789"/>
            <a:ext cx="492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Potential energy stored in inspiration is used in expiration (passive process)- released to overcome resistive forces+ remaining as heat lost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7686" y="2113002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Inspiration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89551" y="404279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Expiration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333" y="1"/>
            <a:ext cx="44970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SPECIAL CHALLENGES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HYPERINFLATION..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Shifts the “Tidal Breathing” to less compliant part of P-V curve ⫸ WOB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5" y="2882523"/>
            <a:ext cx="4142174" cy="376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882523"/>
            <a:ext cx="5017125" cy="3283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1371" y="6117661"/>
            <a:ext cx="594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Increase in both elastic &amp; resistive 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35884" y="4763788"/>
            <a:ext cx="1596573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Resistive work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9531035" y="3203502"/>
            <a:ext cx="1596573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Elstic</a:t>
            </a:r>
            <a:r>
              <a:rPr lang="en-US" sz="1200" dirty="0" smtClean="0"/>
              <a:t> work work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731241" y="3000301"/>
            <a:ext cx="1596573" cy="20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work to overcome auto-PEEP</a:t>
            </a:r>
            <a:endParaRPr lang="en-US" sz="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187543" y="4122057"/>
            <a:ext cx="682171" cy="64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732783" y="3406702"/>
            <a:ext cx="795845" cy="43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00900" y="3217791"/>
            <a:ext cx="885405" cy="77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Airway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1" y="2174477"/>
            <a:ext cx="6489801" cy="40243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898742" y="3164114"/>
            <a:ext cx="1901371" cy="219165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9855199" y="3133504"/>
            <a:ext cx="1988457" cy="2236782"/>
          </a:xfrm>
          <a:custGeom>
            <a:avLst/>
            <a:gdLst>
              <a:gd name="connsiteX0" fmla="*/ 0 w 1988457"/>
              <a:gd name="connsiteY0" fmla="*/ 2236782 h 2236782"/>
              <a:gd name="connsiteX1" fmla="*/ 87086 w 1988457"/>
              <a:gd name="connsiteY1" fmla="*/ 1772325 h 2236782"/>
              <a:gd name="connsiteX2" fmla="*/ 116114 w 1988457"/>
              <a:gd name="connsiteY2" fmla="*/ 1670725 h 2236782"/>
              <a:gd name="connsiteX3" fmla="*/ 145143 w 1988457"/>
              <a:gd name="connsiteY3" fmla="*/ 1627182 h 2236782"/>
              <a:gd name="connsiteX4" fmla="*/ 188686 w 1988457"/>
              <a:gd name="connsiteY4" fmla="*/ 1467525 h 2236782"/>
              <a:gd name="connsiteX5" fmla="*/ 203200 w 1988457"/>
              <a:gd name="connsiteY5" fmla="*/ 1423982 h 2236782"/>
              <a:gd name="connsiteX6" fmla="*/ 217714 w 1988457"/>
              <a:gd name="connsiteY6" fmla="*/ 1380439 h 2236782"/>
              <a:gd name="connsiteX7" fmla="*/ 246743 w 1988457"/>
              <a:gd name="connsiteY7" fmla="*/ 1336896 h 2236782"/>
              <a:gd name="connsiteX8" fmla="*/ 290286 w 1988457"/>
              <a:gd name="connsiteY8" fmla="*/ 1249810 h 2236782"/>
              <a:gd name="connsiteX9" fmla="*/ 304800 w 1988457"/>
              <a:gd name="connsiteY9" fmla="*/ 1206267 h 2236782"/>
              <a:gd name="connsiteX10" fmla="*/ 333828 w 1988457"/>
              <a:gd name="connsiteY10" fmla="*/ 1162725 h 2236782"/>
              <a:gd name="connsiteX11" fmla="*/ 391886 w 1988457"/>
              <a:gd name="connsiteY11" fmla="*/ 1032096 h 2236782"/>
              <a:gd name="connsiteX12" fmla="*/ 406400 w 1988457"/>
              <a:gd name="connsiteY12" fmla="*/ 988553 h 2236782"/>
              <a:gd name="connsiteX13" fmla="*/ 464457 w 1988457"/>
              <a:gd name="connsiteY13" fmla="*/ 901467 h 2236782"/>
              <a:gd name="connsiteX14" fmla="*/ 493486 w 1988457"/>
              <a:gd name="connsiteY14" fmla="*/ 857925 h 2236782"/>
              <a:gd name="connsiteX15" fmla="*/ 551543 w 1988457"/>
              <a:gd name="connsiteY15" fmla="*/ 756325 h 2236782"/>
              <a:gd name="connsiteX16" fmla="*/ 595086 w 1988457"/>
              <a:gd name="connsiteY16" fmla="*/ 727296 h 2236782"/>
              <a:gd name="connsiteX17" fmla="*/ 696686 w 1988457"/>
              <a:gd name="connsiteY17" fmla="*/ 625696 h 2236782"/>
              <a:gd name="connsiteX18" fmla="*/ 827314 w 1988457"/>
              <a:gd name="connsiteY18" fmla="*/ 524096 h 2236782"/>
              <a:gd name="connsiteX19" fmla="*/ 870857 w 1988457"/>
              <a:gd name="connsiteY19" fmla="*/ 509582 h 2236782"/>
              <a:gd name="connsiteX20" fmla="*/ 1088571 w 1988457"/>
              <a:gd name="connsiteY20" fmla="*/ 364439 h 2236782"/>
              <a:gd name="connsiteX21" fmla="*/ 1132114 w 1988457"/>
              <a:gd name="connsiteY21" fmla="*/ 335410 h 2236782"/>
              <a:gd name="connsiteX22" fmla="*/ 1219200 w 1988457"/>
              <a:gd name="connsiteY22" fmla="*/ 306382 h 2236782"/>
              <a:gd name="connsiteX23" fmla="*/ 1248228 w 1988457"/>
              <a:gd name="connsiteY23" fmla="*/ 262839 h 2236782"/>
              <a:gd name="connsiteX24" fmla="*/ 1291771 w 1988457"/>
              <a:gd name="connsiteY24" fmla="*/ 248325 h 2236782"/>
              <a:gd name="connsiteX25" fmla="*/ 1335314 w 1988457"/>
              <a:gd name="connsiteY25" fmla="*/ 219296 h 2236782"/>
              <a:gd name="connsiteX26" fmla="*/ 1407886 w 1988457"/>
              <a:gd name="connsiteY26" fmla="*/ 161239 h 2236782"/>
              <a:gd name="connsiteX27" fmla="*/ 1494971 w 1988457"/>
              <a:gd name="connsiteY27" fmla="*/ 103182 h 2236782"/>
              <a:gd name="connsiteX28" fmla="*/ 1538514 w 1988457"/>
              <a:gd name="connsiteY28" fmla="*/ 74153 h 2236782"/>
              <a:gd name="connsiteX29" fmla="*/ 1625600 w 1988457"/>
              <a:gd name="connsiteY29" fmla="*/ 45125 h 2236782"/>
              <a:gd name="connsiteX30" fmla="*/ 1669143 w 1988457"/>
              <a:gd name="connsiteY30" fmla="*/ 30610 h 2236782"/>
              <a:gd name="connsiteX31" fmla="*/ 1785257 w 1988457"/>
              <a:gd name="connsiteY31" fmla="*/ 1582 h 2236782"/>
              <a:gd name="connsiteX32" fmla="*/ 1988457 w 1988457"/>
              <a:gd name="connsiteY32" fmla="*/ 1582 h 22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8457" h="2236782">
                <a:moveTo>
                  <a:pt x="0" y="2236782"/>
                </a:moveTo>
                <a:cubicBezTo>
                  <a:pt x="29029" y="2081963"/>
                  <a:pt x="57021" y="1926946"/>
                  <a:pt x="87086" y="1772325"/>
                </a:cubicBezTo>
                <a:cubicBezTo>
                  <a:pt x="90046" y="1757104"/>
                  <a:pt x="106999" y="1688955"/>
                  <a:pt x="116114" y="1670725"/>
                </a:cubicBezTo>
                <a:cubicBezTo>
                  <a:pt x="123915" y="1655123"/>
                  <a:pt x="135467" y="1641696"/>
                  <a:pt x="145143" y="1627182"/>
                </a:cubicBezTo>
                <a:cubicBezTo>
                  <a:pt x="165658" y="1524602"/>
                  <a:pt x="151855" y="1578018"/>
                  <a:pt x="188686" y="1467525"/>
                </a:cubicBezTo>
                <a:lnTo>
                  <a:pt x="203200" y="1423982"/>
                </a:lnTo>
                <a:cubicBezTo>
                  <a:pt x="208038" y="1409468"/>
                  <a:pt x="209227" y="1393169"/>
                  <a:pt x="217714" y="1380439"/>
                </a:cubicBezTo>
                <a:lnTo>
                  <a:pt x="246743" y="1336896"/>
                </a:lnTo>
                <a:cubicBezTo>
                  <a:pt x="283224" y="1227450"/>
                  <a:pt x="234013" y="1362356"/>
                  <a:pt x="290286" y="1249810"/>
                </a:cubicBezTo>
                <a:cubicBezTo>
                  <a:pt x="297128" y="1236126"/>
                  <a:pt x="297958" y="1219951"/>
                  <a:pt x="304800" y="1206267"/>
                </a:cubicBezTo>
                <a:cubicBezTo>
                  <a:pt x="312601" y="1190665"/>
                  <a:pt x="326743" y="1178665"/>
                  <a:pt x="333828" y="1162725"/>
                </a:cubicBezTo>
                <a:cubicBezTo>
                  <a:pt x="402917" y="1007276"/>
                  <a:pt x="326191" y="1130638"/>
                  <a:pt x="391886" y="1032096"/>
                </a:cubicBezTo>
                <a:cubicBezTo>
                  <a:pt x="396724" y="1017582"/>
                  <a:pt x="398970" y="1001927"/>
                  <a:pt x="406400" y="988553"/>
                </a:cubicBezTo>
                <a:cubicBezTo>
                  <a:pt x="423343" y="958055"/>
                  <a:pt x="445104" y="930496"/>
                  <a:pt x="464457" y="901467"/>
                </a:cubicBezTo>
                <a:cubicBezTo>
                  <a:pt x="474133" y="886953"/>
                  <a:pt x="485685" y="873527"/>
                  <a:pt x="493486" y="857925"/>
                </a:cubicBezTo>
                <a:cubicBezTo>
                  <a:pt x="504872" y="835152"/>
                  <a:pt x="531024" y="776844"/>
                  <a:pt x="551543" y="756325"/>
                </a:cubicBezTo>
                <a:cubicBezTo>
                  <a:pt x="563878" y="743990"/>
                  <a:pt x="580572" y="736972"/>
                  <a:pt x="595086" y="727296"/>
                </a:cubicBezTo>
                <a:cubicBezTo>
                  <a:pt x="661630" y="627480"/>
                  <a:pt x="620045" y="651242"/>
                  <a:pt x="696686" y="625696"/>
                </a:cubicBezTo>
                <a:cubicBezTo>
                  <a:pt x="734256" y="588125"/>
                  <a:pt x="775230" y="541457"/>
                  <a:pt x="827314" y="524096"/>
                </a:cubicBezTo>
                <a:lnTo>
                  <a:pt x="870857" y="509582"/>
                </a:lnTo>
                <a:lnTo>
                  <a:pt x="1088571" y="364439"/>
                </a:lnTo>
                <a:cubicBezTo>
                  <a:pt x="1103085" y="354763"/>
                  <a:pt x="1115565" y="340926"/>
                  <a:pt x="1132114" y="335410"/>
                </a:cubicBezTo>
                <a:lnTo>
                  <a:pt x="1219200" y="306382"/>
                </a:lnTo>
                <a:cubicBezTo>
                  <a:pt x="1228876" y="291868"/>
                  <a:pt x="1234607" y="273736"/>
                  <a:pt x="1248228" y="262839"/>
                </a:cubicBezTo>
                <a:cubicBezTo>
                  <a:pt x="1260175" y="253282"/>
                  <a:pt x="1278087" y="255167"/>
                  <a:pt x="1291771" y="248325"/>
                </a:cubicBezTo>
                <a:cubicBezTo>
                  <a:pt x="1307373" y="240524"/>
                  <a:pt x="1320800" y="228972"/>
                  <a:pt x="1335314" y="219296"/>
                </a:cubicBezTo>
                <a:cubicBezTo>
                  <a:pt x="1400238" y="121912"/>
                  <a:pt x="1323756" y="217326"/>
                  <a:pt x="1407886" y="161239"/>
                </a:cubicBezTo>
                <a:cubicBezTo>
                  <a:pt x="1516608" y="88757"/>
                  <a:pt x="1391436" y="137693"/>
                  <a:pt x="1494971" y="103182"/>
                </a:cubicBezTo>
                <a:cubicBezTo>
                  <a:pt x="1509485" y="93506"/>
                  <a:pt x="1522573" y="81238"/>
                  <a:pt x="1538514" y="74153"/>
                </a:cubicBezTo>
                <a:cubicBezTo>
                  <a:pt x="1566476" y="61726"/>
                  <a:pt x="1596571" y="54801"/>
                  <a:pt x="1625600" y="45125"/>
                </a:cubicBezTo>
                <a:lnTo>
                  <a:pt x="1669143" y="30610"/>
                </a:lnTo>
                <a:cubicBezTo>
                  <a:pt x="1707574" y="17799"/>
                  <a:pt x="1743663" y="3771"/>
                  <a:pt x="1785257" y="1582"/>
                </a:cubicBezTo>
                <a:cubicBezTo>
                  <a:pt x="1852897" y="-1978"/>
                  <a:pt x="1920724" y="1582"/>
                  <a:pt x="1988457" y="1582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782627" y="3178629"/>
            <a:ext cx="2059238" cy="2236233"/>
          </a:xfrm>
          <a:custGeom>
            <a:avLst/>
            <a:gdLst>
              <a:gd name="connsiteX0" fmla="*/ 2032000 w 2059238"/>
              <a:gd name="connsiteY0" fmla="*/ 0 h 2236233"/>
              <a:gd name="connsiteX1" fmla="*/ 2032000 w 2059238"/>
              <a:gd name="connsiteY1" fmla="*/ 420914 h 2236233"/>
              <a:gd name="connsiteX2" fmla="*/ 2002972 w 2059238"/>
              <a:gd name="connsiteY2" fmla="*/ 508000 h 2236233"/>
              <a:gd name="connsiteX3" fmla="*/ 1959429 w 2059238"/>
              <a:gd name="connsiteY3" fmla="*/ 595085 h 2236233"/>
              <a:gd name="connsiteX4" fmla="*/ 1930400 w 2059238"/>
              <a:gd name="connsiteY4" fmla="*/ 682171 h 2236233"/>
              <a:gd name="connsiteX5" fmla="*/ 1872343 w 2059238"/>
              <a:gd name="connsiteY5" fmla="*/ 769257 h 2236233"/>
              <a:gd name="connsiteX6" fmla="*/ 1843315 w 2059238"/>
              <a:gd name="connsiteY6" fmla="*/ 812800 h 2236233"/>
              <a:gd name="connsiteX7" fmla="*/ 1814286 w 2059238"/>
              <a:gd name="connsiteY7" fmla="*/ 899885 h 2236233"/>
              <a:gd name="connsiteX8" fmla="*/ 1785258 w 2059238"/>
              <a:gd name="connsiteY8" fmla="*/ 943428 h 2236233"/>
              <a:gd name="connsiteX9" fmla="*/ 1770743 w 2059238"/>
              <a:gd name="connsiteY9" fmla="*/ 986971 h 2236233"/>
              <a:gd name="connsiteX10" fmla="*/ 1712686 w 2059238"/>
              <a:gd name="connsiteY10" fmla="*/ 1074057 h 2236233"/>
              <a:gd name="connsiteX11" fmla="*/ 1683658 w 2059238"/>
              <a:gd name="connsiteY11" fmla="*/ 1117600 h 2236233"/>
              <a:gd name="connsiteX12" fmla="*/ 1640115 w 2059238"/>
              <a:gd name="connsiteY12" fmla="*/ 1146628 h 2236233"/>
              <a:gd name="connsiteX13" fmla="*/ 1611086 w 2059238"/>
              <a:gd name="connsiteY13" fmla="*/ 1190171 h 2236233"/>
              <a:gd name="connsiteX14" fmla="*/ 1567543 w 2059238"/>
              <a:gd name="connsiteY14" fmla="*/ 1219200 h 2236233"/>
              <a:gd name="connsiteX15" fmla="*/ 1553029 w 2059238"/>
              <a:gd name="connsiteY15" fmla="*/ 1262742 h 2236233"/>
              <a:gd name="connsiteX16" fmla="*/ 1509486 w 2059238"/>
              <a:gd name="connsiteY16" fmla="*/ 1306285 h 2236233"/>
              <a:gd name="connsiteX17" fmla="*/ 1480458 w 2059238"/>
              <a:gd name="connsiteY17" fmla="*/ 1349828 h 2236233"/>
              <a:gd name="connsiteX18" fmla="*/ 1436915 w 2059238"/>
              <a:gd name="connsiteY18" fmla="*/ 1393371 h 2236233"/>
              <a:gd name="connsiteX19" fmla="*/ 1335315 w 2059238"/>
              <a:gd name="connsiteY19" fmla="*/ 1494971 h 2236233"/>
              <a:gd name="connsiteX20" fmla="*/ 1277258 w 2059238"/>
              <a:gd name="connsiteY20" fmla="*/ 1567542 h 2236233"/>
              <a:gd name="connsiteX21" fmla="*/ 1248229 w 2059238"/>
              <a:gd name="connsiteY21" fmla="*/ 1611085 h 2236233"/>
              <a:gd name="connsiteX22" fmla="*/ 1161143 w 2059238"/>
              <a:gd name="connsiteY22" fmla="*/ 1683657 h 2236233"/>
              <a:gd name="connsiteX23" fmla="*/ 1103086 w 2059238"/>
              <a:gd name="connsiteY23" fmla="*/ 1770742 h 2236233"/>
              <a:gd name="connsiteX24" fmla="*/ 972458 w 2059238"/>
              <a:gd name="connsiteY24" fmla="*/ 1843314 h 2236233"/>
              <a:gd name="connsiteX25" fmla="*/ 899886 w 2059238"/>
              <a:gd name="connsiteY25" fmla="*/ 1901371 h 2236233"/>
              <a:gd name="connsiteX26" fmla="*/ 812800 w 2059238"/>
              <a:gd name="connsiteY26" fmla="*/ 1973942 h 2236233"/>
              <a:gd name="connsiteX27" fmla="*/ 769258 w 2059238"/>
              <a:gd name="connsiteY27" fmla="*/ 1988457 h 2236233"/>
              <a:gd name="connsiteX28" fmla="*/ 725715 w 2059238"/>
              <a:gd name="connsiteY28" fmla="*/ 2017485 h 2236233"/>
              <a:gd name="connsiteX29" fmla="*/ 638629 w 2059238"/>
              <a:gd name="connsiteY29" fmla="*/ 2046514 h 2236233"/>
              <a:gd name="connsiteX30" fmla="*/ 595086 w 2059238"/>
              <a:gd name="connsiteY30" fmla="*/ 2075542 h 2236233"/>
              <a:gd name="connsiteX31" fmla="*/ 551543 w 2059238"/>
              <a:gd name="connsiteY31" fmla="*/ 2090057 h 2236233"/>
              <a:gd name="connsiteX32" fmla="*/ 508000 w 2059238"/>
              <a:gd name="connsiteY32" fmla="*/ 2119085 h 2236233"/>
              <a:gd name="connsiteX33" fmla="*/ 420915 w 2059238"/>
              <a:gd name="connsiteY33" fmla="*/ 2148114 h 2236233"/>
              <a:gd name="connsiteX34" fmla="*/ 377372 w 2059238"/>
              <a:gd name="connsiteY34" fmla="*/ 2162628 h 2236233"/>
              <a:gd name="connsiteX35" fmla="*/ 333829 w 2059238"/>
              <a:gd name="connsiteY35" fmla="*/ 2191657 h 2236233"/>
              <a:gd name="connsiteX36" fmla="*/ 290286 w 2059238"/>
              <a:gd name="connsiteY36" fmla="*/ 2206171 h 2236233"/>
              <a:gd name="connsiteX37" fmla="*/ 0 w 2059238"/>
              <a:gd name="connsiteY37" fmla="*/ 2235200 h 223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59238" h="2236233">
                <a:moveTo>
                  <a:pt x="2032000" y="0"/>
                </a:moveTo>
                <a:cubicBezTo>
                  <a:pt x="2073293" y="165165"/>
                  <a:pt x="2062980" y="100791"/>
                  <a:pt x="2032000" y="420914"/>
                </a:cubicBezTo>
                <a:cubicBezTo>
                  <a:pt x="2029053" y="451371"/>
                  <a:pt x="2012648" y="478971"/>
                  <a:pt x="2002972" y="508000"/>
                </a:cubicBezTo>
                <a:cubicBezTo>
                  <a:pt x="1982942" y="568090"/>
                  <a:pt x="1996944" y="538813"/>
                  <a:pt x="1959429" y="595085"/>
                </a:cubicBezTo>
                <a:cubicBezTo>
                  <a:pt x="1949753" y="624114"/>
                  <a:pt x="1947373" y="656711"/>
                  <a:pt x="1930400" y="682171"/>
                </a:cubicBezTo>
                <a:lnTo>
                  <a:pt x="1872343" y="769257"/>
                </a:lnTo>
                <a:cubicBezTo>
                  <a:pt x="1862667" y="783771"/>
                  <a:pt x="1848831" y="796251"/>
                  <a:pt x="1843315" y="812800"/>
                </a:cubicBezTo>
                <a:cubicBezTo>
                  <a:pt x="1833639" y="841828"/>
                  <a:pt x="1831259" y="874425"/>
                  <a:pt x="1814286" y="899885"/>
                </a:cubicBezTo>
                <a:cubicBezTo>
                  <a:pt x="1804610" y="914399"/>
                  <a:pt x="1793059" y="927826"/>
                  <a:pt x="1785258" y="943428"/>
                </a:cubicBezTo>
                <a:cubicBezTo>
                  <a:pt x="1778416" y="957112"/>
                  <a:pt x="1778173" y="973597"/>
                  <a:pt x="1770743" y="986971"/>
                </a:cubicBezTo>
                <a:cubicBezTo>
                  <a:pt x="1753800" y="1017469"/>
                  <a:pt x="1732038" y="1045028"/>
                  <a:pt x="1712686" y="1074057"/>
                </a:cubicBezTo>
                <a:cubicBezTo>
                  <a:pt x="1703010" y="1088571"/>
                  <a:pt x="1698172" y="1107924"/>
                  <a:pt x="1683658" y="1117600"/>
                </a:cubicBezTo>
                <a:lnTo>
                  <a:pt x="1640115" y="1146628"/>
                </a:lnTo>
                <a:cubicBezTo>
                  <a:pt x="1630439" y="1161142"/>
                  <a:pt x="1623421" y="1177836"/>
                  <a:pt x="1611086" y="1190171"/>
                </a:cubicBezTo>
                <a:cubicBezTo>
                  <a:pt x="1598751" y="1202506"/>
                  <a:pt x="1578440" y="1205578"/>
                  <a:pt x="1567543" y="1219200"/>
                </a:cubicBezTo>
                <a:cubicBezTo>
                  <a:pt x="1557986" y="1231147"/>
                  <a:pt x="1561515" y="1250012"/>
                  <a:pt x="1553029" y="1262742"/>
                </a:cubicBezTo>
                <a:cubicBezTo>
                  <a:pt x="1541643" y="1279821"/>
                  <a:pt x="1522627" y="1290516"/>
                  <a:pt x="1509486" y="1306285"/>
                </a:cubicBezTo>
                <a:cubicBezTo>
                  <a:pt x="1498319" y="1319686"/>
                  <a:pt x="1491625" y="1336427"/>
                  <a:pt x="1480458" y="1349828"/>
                </a:cubicBezTo>
                <a:cubicBezTo>
                  <a:pt x="1467317" y="1365597"/>
                  <a:pt x="1449517" y="1377168"/>
                  <a:pt x="1436915" y="1393371"/>
                </a:cubicBezTo>
                <a:cubicBezTo>
                  <a:pt x="1355399" y="1498178"/>
                  <a:pt x="1418522" y="1467236"/>
                  <a:pt x="1335315" y="1494971"/>
                </a:cubicBezTo>
                <a:cubicBezTo>
                  <a:pt x="1307057" y="1579741"/>
                  <a:pt x="1342909" y="1501891"/>
                  <a:pt x="1277258" y="1567542"/>
                </a:cubicBezTo>
                <a:cubicBezTo>
                  <a:pt x="1264923" y="1579877"/>
                  <a:pt x="1259396" y="1597684"/>
                  <a:pt x="1248229" y="1611085"/>
                </a:cubicBezTo>
                <a:cubicBezTo>
                  <a:pt x="1213305" y="1652993"/>
                  <a:pt x="1203957" y="1655114"/>
                  <a:pt x="1161143" y="1683657"/>
                </a:cubicBezTo>
                <a:cubicBezTo>
                  <a:pt x="1141791" y="1712685"/>
                  <a:pt x="1132114" y="1751390"/>
                  <a:pt x="1103086" y="1770742"/>
                </a:cubicBezTo>
                <a:cubicBezTo>
                  <a:pt x="1003270" y="1837286"/>
                  <a:pt x="1049098" y="1817767"/>
                  <a:pt x="972458" y="1843314"/>
                </a:cubicBezTo>
                <a:cubicBezTo>
                  <a:pt x="907535" y="1940697"/>
                  <a:pt x="984015" y="1845285"/>
                  <a:pt x="899886" y="1901371"/>
                </a:cubicBezTo>
                <a:cubicBezTo>
                  <a:pt x="803575" y="1965578"/>
                  <a:pt x="907784" y="1926449"/>
                  <a:pt x="812800" y="1973942"/>
                </a:cubicBezTo>
                <a:cubicBezTo>
                  <a:pt x="799116" y="1980784"/>
                  <a:pt x="782942" y="1981615"/>
                  <a:pt x="769258" y="1988457"/>
                </a:cubicBezTo>
                <a:cubicBezTo>
                  <a:pt x="753656" y="1996258"/>
                  <a:pt x="741655" y="2010400"/>
                  <a:pt x="725715" y="2017485"/>
                </a:cubicBezTo>
                <a:cubicBezTo>
                  <a:pt x="697753" y="2029912"/>
                  <a:pt x="664089" y="2029541"/>
                  <a:pt x="638629" y="2046514"/>
                </a:cubicBezTo>
                <a:cubicBezTo>
                  <a:pt x="624115" y="2056190"/>
                  <a:pt x="610688" y="2067741"/>
                  <a:pt x="595086" y="2075542"/>
                </a:cubicBezTo>
                <a:cubicBezTo>
                  <a:pt x="581402" y="2082384"/>
                  <a:pt x="565227" y="2083215"/>
                  <a:pt x="551543" y="2090057"/>
                </a:cubicBezTo>
                <a:cubicBezTo>
                  <a:pt x="535941" y="2097858"/>
                  <a:pt x="523940" y="2112000"/>
                  <a:pt x="508000" y="2119085"/>
                </a:cubicBezTo>
                <a:cubicBezTo>
                  <a:pt x="480039" y="2131512"/>
                  <a:pt x="449943" y="2138438"/>
                  <a:pt x="420915" y="2148114"/>
                </a:cubicBezTo>
                <a:lnTo>
                  <a:pt x="377372" y="2162628"/>
                </a:lnTo>
                <a:cubicBezTo>
                  <a:pt x="362858" y="2172304"/>
                  <a:pt x="349431" y="2183856"/>
                  <a:pt x="333829" y="2191657"/>
                </a:cubicBezTo>
                <a:cubicBezTo>
                  <a:pt x="320145" y="2198499"/>
                  <a:pt x="305194" y="2202731"/>
                  <a:pt x="290286" y="2206171"/>
                </a:cubicBezTo>
                <a:cubicBezTo>
                  <a:pt x="123377" y="2244688"/>
                  <a:pt x="169305" y="2235200"/>
                  <a:pt x="0" y="223520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11882" y="6092904"/>
            <a:ext cx="451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Airway resistance⫸ ⇑ WOB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8679540" y="3149599"/>
            <a:ext cx="3178629" cy="2264229"/>
          </a:xfrm>
          <a:custGeom>
            <a:avLst/>
            <a:gdLst>
              <a:gd name="connsiteX0" fmla="*/ 14514 w 3178629"/>
              <a:gd name="connsiteY0" fmla="*/ 2235200 h 2264229"/>
              <a:gd name="connsiteX1" fmla="*/ 14514 w 3178629"/>
              <a:gd name="connsiteY1" fmla="*/ 2235200 h 2264229"/>
              <a:gd name="connsiteX2" fmla="*/ 0 w 3178629"/>
              <a:gd name="connsiteY2" fmla="*/ 43543 h 2264229"/>
              <a:gd name="connsiteX3" fmla="*/ 3178629 w 3178629"/>
              <a:gd name="connsiteY3" fmla="*/ 0 h 2264229"/>
              <a:gd name="connsiteX4" fmla="*/ 3178629 w 3178629"/>
              <a:gd name="connsiteY4" fmla="*/ 508000 h 2264229"/>
              <a:gd name="connsiteX5" fmla="*/ 2844800 w 3178629"/>
              <a:gd name="connsiteY5" fmla="*/ 1132115 h 2264229"/>
              <a:gd name="connsiteX6" fmla="*/ 2525486 w 3178629"/>
              <a:gd name="connsiteY6" fmla="*/ 1509486 h 2264229"/>
              <a:gd name="connsiteX7" fmla="*/ 2249714 w 3178629"/>
              <a:gd name="connsiteY7" fmla="*/ 1785258 h 2264229"/>
              <a:gd name="connsiteX8" fmla="*/ 1901372 w 3178629"/>
              <a:gd name="connsiteY8" fmla="*/ 2032000 h 2264229"/>
              <a:gd name="connsiteX9" fmla="*/ 1219200 w 3178629"/>
              <a:gd name="connsiteY9" fmla="*/ 2264229 h 2264229"/>
              <a:gd name="connsiteX10" fmla="*/ 14514 w 3178629"/>
              <a:gd name="connsiteY10" fmla="*/ 2235200 h 22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8629" h="2264229">
                <a:moveTo>
                  <a:pt x="14514" y="2235200"/>
                </a:moveTo>
                <a:lnTo>
                  <a:pt x="14514" y="2235200"/>
                </a:lnTo>
                <a:lnTo>
                  <a:pt x="0" y="43543"/>
                </a:lnTo>
                <a:lnTo>
                  <a:pt x="3178629" y="0"/>
                </a:lnTo>
                <a:lnTo>
                  <a:pt x="3178629" y="508000"/>
                </a:lnTo>
                <a:lnTo>
                  <a:pt x="2844800" y="1132115"/>
                </a:lnTo>
                <a:lnTo>
                  <a:pt x="2525486" y="1509486"/>
                </a:lnTo>
                <a:lnTo>
                  <a:pt x="2249714" y="1785258"/>
                </a:lnTo>
                <a:lnTo>
                  <a:pt x="1901372" y="2032000"/>
                </a:lnTo>
                <a:lnTo>
                  <a:pt x="1219200" y="2264229"/>
                </a:lnTo>
                <a:lnTo>
                  <a:pt x="14514" y="223520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4" y="2153671"/>
            <a:ext cx="6237905" cy="404511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280229" y="3164114"/>
            <a:ext cx="2264228" cy="2220686"/>
          </a:xfrm>
          <a:custGeom>
            <a:avLst/>
            <a:gdLst>
              <a:gd name="connsiteX0" fmla="*/ 0 w 2264228"/>
              <a:gd name="connsiteY0" fmla="*/ 2220686 h 2220686"/>
              <a:gd name="connsiteX1" fmla="*/ 0 w 2264228"/>
              <a:gd name="connsiteY1" fmla="*/ 0 h 2220686"/>
              <a:gd name="connsiteX2" fmla="*/ 2235200 w 2264228"/>
              <a:gd name="connsiteY2" fmla="*/ 0 h 2220686"/>
              <a:gd name="connsiteX3" fmla="*/ 2264228 w 2264228"/>
              <a:gd name="connsiteY3" fmla="*/ 319315 h 2220686"/>
              <a:gd name="connsiteX4" fmla="*/ 2206171 w 2264228"/>
              <a:gd name="connsiteY4" fmla="*/ 740229 h 2220686"/>
              <a:gd name="connsiteX5" fmla="*/ 2090057 w 2264228"/>
              <a:gd name="connsiteY5" fmla="*/ 1132115 h 2220686"/>
              <a:gd name="connsiteX6" fmla="*/ 1814285 w 2264228"/>
              <a:gd name="connsiteY6" fmla="*/ 1640115 h 2220686"/>
              <a:gd name="connsiteX7" fmla="*/ 1538514 w 2264228"/>
              <a:gd name="connsiteY7" fmla="*/ 1944915 h 2220686"/>
              <a:gd name="connsiteX8" fmla="*/ 1132114 w 2264228"/>
              <a:gd name="connsiteY8" fmla="*/ 2220686 h 2220686"/>
              <a:gd name="connsiteX9" fmla="*/ 0 w 2264228"/>
              <a:gd name="connsiteY9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4228" h="2220686">
                <a:moveTo>
                  <a:pt x="0" y="2220686"/>
                </a:moveTo>
                <a:lnTo>
                  <a:pt x="0" y="0"/>
                </a:lnTo>
                <a:lnTo>
                  <a:pt x="2235200" y="0"/>
                </a:lnTo>
                <a:lnTo>
                  <a:pt x="2264228" y="319315"/>
                </a:lnTo>
                <a:lnTo>
                  <a:pt x="2206171" y="740229"/>
                </a:lnTo>
                <a:lnTo>
                  <a:pt x="2090057" y="1132115"/>
                </a:lnTo>
                <a:lnTo>
                  <a:pt x="1814285" y="1640115"/>
                </a:lnTo>
                <a:lnTo>
                  <a:pt x="1538514" y="1944915"/>
                </a:lnTo>
                <a:lnTo>
                  <a:pt x="1132114" y="2220686"/>
                </a:lnTo>
                <a:lnTo>
                  <a:pt x="0" y="222068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lung volume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18" y="2253886"/>
            <a:ext cx="6489801" cy="4024313"/>
          </a:xfrm>
        </p:spPr>
      </p:pic>
      <p:sp>
        <p:nvSpPr>
          <p:cNvPr id="5" name="TextBox 4"/>
          <p:cNvSpPr txBox="1"/>
          <p:nvPr/>
        </p:nvSpPr>
        <p:spPr>
          <a:xfrm>
            <a:off x="7868133" y="6131940"/>
            <a:ext cx="53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lung volume- Increased WOB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106251" y="2253886"/>
            <a:ext cx="1618736" cy="32078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0056338" y="2253886"/>
            <a:ext cx="1668650" cy="3159943"/>
          </a:xfrm>
          <a:custGeom>
            <a:avLst/>
            <a:gdLst>
              <a:gd name="connsiteX0" fmla="*/ 45599 w 1729257"/>
              <a:gd name="connsiteY0" fmla="*/ 3092614 h 3092614"/>
              <a:gd name="connsiteX1" fmla="*/ 2057 w 1729257"/>
              <a:gd name="connsiteY1" fmla="*/ 2845871 h 3092614"/>
              <a:gd name="connsiteX2" fmla="*/ 16571 w 1729257"/>
              <a:gd name="connsiteY2" fmla="*/ 2192728 h 3092614"/>
              <a:gd name="connsiteX3" fmla="*/ 31085 w 1729257"/>
              <a:gd name="connsiteY3" fmla="*/ 2149185 h 3092614"/>
              <a:gd name="connsiteX4" fmla="*/ 45599 w 1729257"/>
              <a:gd name="connsiteY4" fmla="*/ 2091128 h 3092614"/>
              <a:gd name="connsiteX5" fmla="*/ 60114 w 1729257"/>
              <a:gd name="connsiteY5" fmla="*/ 2047585 h 3092614"/>
              <a:gd name="connsiteX6" fmla="*/ 74628 w 1729257"/>
              <a:gd name="connsiteY6" fmla="*/ 1989528 h 3092614"/>
              <a:gd name="connsiteX7" fmla="*/ 103657 w 1729257"/>
              <a:gd name="connsiteY7" fmla="*/ 1902442 h 3092614"/>
              <a:gd name="connsiteX8" fmla="*/ 118171 w 1729257"/>
              <a:gd name="connsiteY8" fmla="*/ 1844385 h 3092614"/>
              <a:gd name="connsiteX9" fmla="*/ 132685 w 1729257"/>
              <a:gd name="connsiteY9" fmla="*/ 1742785 h 3092614"/>
              <a:gd name="connsiteX10" fmla="*/ 161714 w 1729257"/>
              <a:gd name="connsiteY10" fmla="*/ 1699242 h 3092614"/>
              <a:gd name="connsiteX11" fmla="*/ 205257 w 1729257"/>
              <a:gd name="connsiteY11" fmla="*/ 1554099 h 3092614"/>
              <a:gd name="connsiteX12" fmla="*/ 234285 w 1729257"/>
              <a:gd name="connsiteY12" fmla="*/ 1496042 h 3092614"/>
              <a:gd name="connsiteX13" fmla="*/ 248799 w 1729257"/>
              <a:gd name="connsiteY13" fmla="*/ 1452499 h 3092614"/>
              <a:gd name="connsiteX14" fmla="*/ 306857 w 1729257"/>
              <a:gd name="connsiteY14" fmla="*/ 1350899 h 3092614"/>
              <a:gd name="connsiteX15" fmla="*/ 350399 w 1729257"/>
              <a:gd name="connsiteY15" fmla="*/ 1205756 h 3092614"/>
              <a:gd name="connsiteX16" fmla="*/ 379428 w 1729257"/>
              <a:gd name="connsiteY16" fmla="*/ 1147699 h 3092614"/>
              <a:gd name="connsiteX17" fmla="*/ 422971 w 1729257"/>
              <a:gd name="connsiteY17" fmla="*/ 1060614 h 3092614"/>
              <a:gd name="connsiteX18" fmla="*/ 466514 w 1729257"/>
              <a:gd name="connsiteY18" fmla="*/ 973528 h 3092614"/>
              <a:gd name="connsiteX19" fmla="*/ 524571 w 1729257"/>
              <a:gd name="connsiteY19" fmla="*/ 857414 h 3092614"/>
              <a:gd name="connsiteX20" fmla="*/ 553599 w 1729257"/>
              <a:gd name="connsiteY20" fmla="*/ 799356 h 3092614"/>
              <a:gd name="connsiteX21" fmla="*/ 597142 w 1729257"/>
              <a:gd name="connsiteY21" fmla="*/ 755814 h 3092614"/>
              <a:gd name="connsiteX22" fmla="*/ 626171 w 1729257"/>
              <a:gd name="connsiteY22" fmla="*/ 712271 h 3092614"/>
              <a:gd name="connsiteX23" fmla="*/ 713257 w 1729257"/>
              <a:gd name="connsiteY23" fmla="*/ 625185 h 3092614"/>
              <a:gd name="connsiteX24" fmla="*/ 785828 w 1729257"/>
              <a:gd name="connsiteY24" fmla="*/ 567128 h 3092614"/>
              <a:gd name="connsiteX25" fmla="*/ 814857 w 1729257"/>
              <a:gd name="connsiteY25" fmla="*/ 523585 h 3092614"/>
              <a:gd name="connsiteX26" fmla="*/ 858399 w 1729257"/>
              <a:gd name="connsiteY26" fmla="*/ 436499 h 3092614"/>
              <a:gd name="connsiteX27" fmla="*/ 901942 w 1729257"/>
              <a:gd name="connsiteY27" fmla="*/ 407471 h 3092614"/>
              <a:gd name="connsiteX28" fmla="*/ 930971 w 1729257"/>
              <a:gd name="connsiteY28" fmla="*/ 363928 h 3092614"/>
              <a:gd name="connsiteX29" fmla="*/ 1018057 w 1729257"/>
              <a:gd name="connsiteY29" fmla="*/ 276842 h 3092614"/>
              <a:gd name="connsiteX30" fmla="*/ 1134171 w 1729257"/>
              <a:gd name="connsiteY30" fmla="*/ 146214 h 3092614"/>
              <a:gd name="connsiteX31" fmla="*/ 1177714 w 1729257"/>
              <a:gd name="connsiteY31" fmla="*/ 117185 h 3092614"/>
              <a:gd name="connsiteX32" fmla="*/ 1308342 w 1729257"/>
              <a:gd name="connsiteY32" fmla="*/ 73642 h 3092614"/>
              <a:gd name="connsiteX33" fmla="*/ 1395428 w 1729257"/>
              <a:gd name="connsiteY33" fmla="*/ 44614 h 3092614"/>
              <a:gd name="connsiteX34" fmla="*/ 1438971 w 1729257"/>
              <a:gd name="connsiteY34" fmla="*/ 30099 h 3092614"/>
              <a:gd name="connsiteX35" fmla="*/ 1555085 w 1729257"/>
              <a:gd name="connsiteY35" fmla="*/ 15585 h 3092614"/>
              <a:gd name="connsiteX36" fmla="*/ 1642171 w 1729257"/>
              <a:gd name="connsiteY36" fmla="*/ 1071 h 3092614"/>
              <a:gd name="connsiteX37" fmla="*/ 1729257 w 1729257"/>
              <a:gd name="connsiteY37" fmla="*/ 1071 h 30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29257" h="3092614">
                <a:moveTo>
                  <a:pt x="45599" y="3092614"/>
                </a:moveTo>
                <a:cubicBezTo>
                  <a:pt x="31085" y="3010366"/>
                  <a:pt x="4750" y="2929346"/>
                  <a:pt x="2057" y="2845871"/>
                </a:cubicBezTo>
                <a:cubicBezTo>
                  <a:pt x="-4964" y="2628216"/>
                  <a:pt x="7505" y="2410307"/>
                  <a:pt x="16571" y="2192728"/>
                </a:cubicBezTo>
                <a:cubicBezTo>
                  <a:pt x="17208" y="2177442"/>
                  <a:pt x="26882" y="2163896"/>
                  <a:pt x="31085" y="2149185"/>
                </a:cubicBezTo>
                <a:cubicBezTo>
                  <a:pt x="36565" y="2130005"/>
                  <a:pt x="40119" y="2110308"/>
                  <a:pt x="45599" y="2091128"/>
                </a:cubicBezTo>
                <a:cubicBezTo>
                  <a:pt x="49802" y="2076417"/>
                  <a:pt x="55911" y="2062296"/>
                  <a:pt x="60114" y="2047585"/>
                </a:cubicBezTo>
                <a:cubicBezTo>
                  <a:pt x="65594" y="2028405"/>
                  <a:pt x="68896" y="2008635"/>
                  <a:pt x="74628" y="1989528"/>
                </a:cubicBezTo>
                <a:cubicBezTo>
                  <a:pt x="83421" y="1960220"/>
                  <a:pt x="96236" y="1932127"/>
                  <a:pt x="103657" y="1902442"/>
                </a:cubicBezTo>
                <a:cubicBezTo>
                  <a:pt x="108495" y="1883090"/>
                  <a:pt x="114603" y="1864011"/>
                  <a:pt x="118171" y="1844385"/>
                </a:cubicBezTo>
                <a:cubicBezTo>
                  <a:pt x="124291" y="1810726"/>
                  <a:pt x="122855" y="1775553"/>
                  <a:pt x="132685" y="1742785"/>
                </a:cubicBezTo>
                <a:cubicBezTo>
                  <a:pt x="137698" y="1726077"/>
                  <a:pt x="152038" y="1713756"/>
                  <a:pt x="161714" y="1699242"/>
                </a:cubicBezTo>
                <a:cubicBezTo>
                  <a:pt x="172132" y="1657570"/>
                  <a:pt x="187587" y="1589440"/>
                  <a:pt x="205257" y="1554099"/>
                </a:cubicBezTo>
                <a:cubicBezTo>
                  <a:pt x="214933" y="1534747"/>
                  <a:pt x="225762" y="1515929"/>
                  <a:pt x="234285" y="1496042"/>
                </a:cubicBezTo>
                <a:cubicBezTo>
                  <a:pt x="240312" y="1481980"/>
                  <a:pt x="242772" y="1466561"/>
                  <a:pt x="248799" y="1452499"/>
                </a:cubicBezTo>
                <a:cubicBezTo>
                  <a:pt x="270896" y="1400939"/>
                  <a:pt x="277704" y="1394627"/>
                  <a:pt x="306857" y="1350899"/>
                </a:cubicBezTo>
                <a:cubicBezTo>
                  <a:pt x="317274" y="1309232"/>
                  <a:pt x="332732" y="1241090"/>
                  <a:pt x="350399" y="1205756"/>
                </a:cubicBezTo>
                <a:cubicBezTo>
                  <a:pt x="360075" y="1186404"/>
                  <a:pt x="370905" y="1167586"/>
                  <a:pt x="379428" y="1147699"/>
                </a:cubicBezTo>
                <a:cubicBezTo>
                  <a:pt x="415483" y="1063570"/>
                  <a:pt x="367184" y="1144292"/>
                  <a:pt x="422971" y="1060614"/>
                </a:cubicBezTo>
                <a:cubicBezTo>
                  <a:pt x="452402" y="972320"/>
                  <a:pt x="418280" y="1061957"/>
                  <a:pt x="466514" y="973528"/>
                </a:cubicBezTo>
                <a:cubicBezTo>
                  <a:pt x="487235" y="935539"/>
                  <a:pt x="505219" y="896119"/>
                  <a:pt x="524571" y="857414"/>
                </a:cubicBezTo>
                <a:cubicBezTo>
                  <a:pt x="534247" y="838061"/>
                  <a:pt x="538299" y="814655"/>
                  <a:pt x="553599" y="799356"/>
                </a:cubicBezTo>
                <a:cubicBezTo>
                  <a:pt x="568113" y="784842"/>
                  <a:pt x="584001" y="771583"/>
                  <a:pt x="597142" y="755814"/>
                </a:cubicBezTo>
                <a:cubicBezTo>
                  <a:pt x="608310" y="742413"/>
                  <a:pt x="614582" y="725309"/>
                  <a:pt x="626171" y="712271"/>
                </a:cubicBezTo>
                <a:cubicBezTo>
                  <a:pt x="653445" y="681588"/>
                  <a:pt x="690485" y="659343"/>
                  <a:pt x="713257" y="625185"/>
                </a:cubicBezTo>
                <a:cubicBezTo>
                  <a:pt x="750771" y="568912"/>
                  <a:pt x="725736" y="587158"/>
                  <a:pt x="785828" y="567128"/>
                </a:cubicBezTo>
                <a:cubicBezTo>
                  <a:pt x="795504" y="552614"/>
                  <a:pt x="807056" y="539187"/>
                  <a:pt x="814857" y="523585"/>
                </a:cubicBezTo>
                <a:cubicBezTo>
                  <a:pt x="838466" y="476366"/>
                  <a:pt x="816804" y="478094"/>
                  <a:pt x="858399" y="436499"/>
                </a:cubicBezTo>
                <a:cubicBezTo>
                  <a:pt x="870734" y="424164"/>
                  <a:pt x="887428" y="417147"/>
                  <a:pt x="901942" y="407471"/>
                </a:cubicBezTo>
                <a:cubicBezTo>
                  <a:pt x="911618" y="392957"/>
                  <a:pt x="919382" y="376966"/>
                  <a:pt x="930971" y="363928"/>
                </a:cubicBezTo>
                <a:cubicBezTo>
                  <a:pt x="958245" y="333245"/>
                  <a:pt x="995285" y="311000"/>
                  <a:pt x="1018057" y="276842"/>
                </a:cubicBezTo>
                <a:cubicBezTo>
                  <a:pt x="1052960" y="224487"/>
                  <a:pt x="1074515" y="185985"/>
                  <a:pt x="1134171" y="146214"/>
                </a:cubicBezTo>
                <a:cubicBezTo>
                  <a:pt x="1148685" y="136538"/>
                  <a:pt x="1161773" y="124270"/>
                  <a:pt x="1177714" y="117185"/>
                </a:cubicBezTo>
                <a:cubicBezTo>
                  <a:pt x="1177728" y="117179"/>
                  <a:pt x="1286564" y="80901"/>
                  <a:pt x="1308342" y="73642"/>
                </a:cubicBezTo>
                <a:lnTo>
                  <a:pt x="1395428" y="44614"/>
                </a:lnTo>
                <a:cubicBezTo>
                  <a:pt x="1409942" y="39776"/>
                  <a:pt x="1423790" y="31997"/>
                  <a:pt x="1438971" y="30099"/>
                </a:cubicBezTo>
                <a:lnTo>
                  <a:pt x="1555085" y="15585"/>
                </a:lnTo>
                <a:cubicBezTo>
                  <a:pt x="1584218" y="11423"/>
                  <a:pt x="1612844" y="3515"/>
                  <a:pt x="1642171" y="1071"/>
                </a:cubicBezTo>
                <a:cubicBezTo>
                  <a:pt x="1671099" y="-1340"/>
                  <a:pt x="1700228" y="1071"/>
                  <a:pt x="1729257" y="1071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159994" y="2293257"/>
            <a:ext cx="1717301" cy="3222172"/>
          </a:xfrm>
          <a:custGeom>
            <a:avLst/>
            <a:gdLst>
              <a:gd name="connsiteX0" fmla="*/ 1582057 w 1717301"/>
              <a:gd name="connsiteY0" fmla="*/ 0 h 3222172"/>
              <a:gd name="connsiteX1" fmla="*/ 1596571 w 1717301"/>
              <a:gd name="connsiteY1" fmla="*/ 58057 h 3222172"/>
              <a:gd name="connsiteX2" fmla="*/ 1654628 w 1717301"/>
              <a:gd name="connsiteY2" fmla="*/ 145143 h 3222172"/>
              <a:gd name="connsiteX3" fmla="*/ 1683657 w 1717301"/>
              <a:gd name="connsiteY3" fmla="*/ 232229 h 3222172"/>
              <a:gd name="connsiteX4" fmla="*/ 1698171 w 1717301"/>
              <a:gd name="connsiteY4" fmla="*/ 275772 h 3222172"/>
              <a:gd name="connsiteX5" fmla="*/ 1698171 w 1717301"/>
              <a:gd name="connsiteY5" fmla="*/ 986972 h 3222172"/>
              <a:gd name="connsiteX6" fmla="*/ 1669142 w 1717301"/>
              <a:gd name="connsiteY6" fmla="*/ 1088572 h 3222172"/>
              <a:gd name="connsiteX7" fmla="*/ 1625600 w 1717301"/>
              <a:gd name="connsiteY7" fmla="*/ 1291772 h 3222172"/>
              <a:gd name="connsiteX8" fmla="*/ 1611085 w 1717301"/>
              <a:gd name="connsiteY8" fmla="*/ 1436914 h 3222172"/>
              <a:gd name="connsiteX9" fmla="*/ 1596571 w 1717301"/>
              <a:gd name="connsiteY9" fmla="*/ 1494972 h 3222172"/>
              <a:gd name="connsiteX10" fmla="*/ 1567542 w 1717301"/>
              <a:gd name="connsiteY10" fmla="*/ 1582057 h 3222172"/>
              <a:gd name="connsiteX11" fmla="*/ 1553028 w 1717301"/>
              <a:gd name="connsiteY11" fmla="*/ 1625600 h 3222172"/>
              <a:gd name="connsiteX12" fmla="*/ 1538514 w 1717301"/>
              <a:gd name="connsiteY12" fmla="*/ 1669143 h 3222172"/>
              <a:gd name="connsiteX13" fmla="*/ 1524000 w 1717301"/>
              <a:gd name="connsiteY13" fmla="*/ 1712686 h 3222172"/>
              <a:gd name="connsiteX14" fmla="*/ 1494971 w 1717301"/>
              <a:gd name="connsiteY14" fmla="*/ 1756229 h 3222172"/>
              <a:gd name="connsiteX15" fmla="*/ 1465942 w 1717301"/>
              <a:gd name="connsiteY15" fmla="*/ 1843314 h 3222172"/>
              <a:gd name="connsiteX16" fmla="*/ 1436914 w 1717301"/>
              <a:gd name="connsiteY16" fmla="*/ 1886857 h 3222172"/>
              <a:gd name="connsiteX17" fmla="*/ 1422400 w 1717301"/>
              <a:gd name="connsiteY17" fmla="*/ 1930400 h 3222172"/>
              <a:gd name="connsiteX18" fmla="*/ 1364342 w 1717301"/>
              <a:gd name="connsiteY18" fmla="*/ 2017486 h 3222172"/>
              <a:gd name="connsiteX19" fmla="*/ 1335314 w 1717301"/>
              <a:gd name="connsiteY19" fmla="*/ 2061029 h 3222172"/>
              <a:gd name="connsiteX20" fmla="*/ 1248228 w 1717301"/>
              <a:gd name="connsiteY20" fmla="*/ 2235200 h 3222172"/>
              <a:gd name="connsiteX21" fmla="*/ 1190171 w 1717301"/>
              <a:gd name="connsiteY21" fmla="*/ 2322286 h 3222172"/>
              <a:gd name="connsiteX22" fmla="*/ 1146628 w 1717301"/>
              <a:gd name="connsiteY22" fmla="*/ 2351314 h 3222172"/>
              <a:gd name="connsiteX23" fmla="*/ 1088571 w 1717301"/>
              <a:gd name="connsiteY23" fmla="*/ 2438400 h 3222172"/>
              <a:gd name="connsiteX24" fmla="*/ 1059542 w 1717301"/>
              <a:gd name="connsiteY24" fmla="*/ 2481943 h 3222172"/>
              <a:gd name="connsiteX25" fmla="*/ 1016000 w 1717301"/>
              <a:gd name="connsiteY25" fmla="*/ 2510972 h 3222172"/>
              <a:gd name="connsiteX26" fmla="*/ 914400 w 1717301"/>
              <a:gd name="connsiteY26" fmla="*/ 2627086 h 3222172"/>
              <a:gd name="connsiteX27" fmla="*/ 885371 w 1717301"/>
              <a:gd name="connsiteY27" fmla="*/ 2670629 h 3222172"/>
              <a:gd name="connsiteX28" fmla="*/ 841828 w 1717301"/>
              <a:gd name="connsiteY28" fmla="*/ 2685143 h 3222172"/>
              <a:gd name="connsiteX29" fmla="*/ 798285 w 1717301"/>
              <a:gd name="connsiteY29" fmla="*/ 2714172 h 3222172"/>
              <a:gd name="connsiteX30" fmla="*/ 740228 w 1717301"/>
              <a:gd name="connsiteY30" fmla="*/ 2772229 h 3222172"/>
              <a:gd name="connsiteX31" fmla="*/ 551542 w 1717301"/>
              <a:gd name="connsiteY31" fmla="*/ 2931886 h 3222172"/>
              <a:gd name="connsiteX32" fmla="*/ 464457 w 1717301"/>
              <a:gd name="connsiteY32" fmla="*/ 2960914 h 3222172"/>
              <a:gd name="connsiteX33" fmla="*/ 406400 w 1717301"/>
              <a:gd name="connsiteY33" fmla="*/ 3033486 h 3222172"/>
              <a:gd name="connsiteX34" fmla="*/ 362857 w 1717301"/>
              <a:gd name="connsiteY34" fmla="*/ 3062514 h 3222172"/>
              <a:gd name="connsiteX35" fmla="*/ 203200 w 1717301"/>
              <a:gd name="connsiteY35" fmla="*/ 3106057 h 3222172"/>
              <a:gd name="connsiteX36" fmla="*/ 145142 w 1717301"/>
              <a:gd name="connsiteY36" fmla="*/ 3120572 h 3222172"/>
              <a:gd name="connsiteX37" fmla="*/ 58057 w 1717301"/>
              <a:gd name="connsiteY37" fmla="*/ 3149600 h 3222172"/>
              <a:gd name="connsiteX38" fmla="*/ 0 w 1717301"/>
              <a:gd name="connsiteY38" fmla="*/ 3222172 h 32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17301" h="3222172">
                <a:moveTo>
                  <a:pt x="1582057" y="0"/>
                </a:moveTo>
                <a:cubicBezTo>
                  <a:pt x="1586895" y="19352"/>
                  <a:pt x="1587650" y="40215"/>
                  <a:pt x="1596571" y="58057"/>
                </a:cubicBezTo>
                <a:cubicBezTo>
                  <a:pt x="1612173" y="89262"/>
                  <a:pt x="1643595" y="112045"/>
                  <a:pt x="1654628" y="145143"/>
                </a:cubicBezTo>
                <a:lnTo>
                  <a:pt x="1683657" y="232229"/>
                </a:lnTo>
                <a:lnTo>
                  <a:pt x="1698171" y="275772"/>
                </a:lnTo>
                <a:cubicBezTo>
                  <a:pt x="1724899" y="596513"/>
                  <a:pt x="1722427" y="489721"/>
                  <a:pt x="1698171" y="986972"/>
                </a:cubicBezTo>
                <a:cubicBezTo>
                  <a:pt x="1696836" y="1014336"/>
                  <a:pt x="1677011" y="1061030"/>
                  <a:pt x="1669142" y="1088572"/>
                </a:cubicBezTo>
                <a:cubicBezTo>
                  <a:pt x="1654943" y="1138267"/>
                  <a:pt x="1628163" y="1266142"/>
                  <a:pt x="1625600" y="1291772"/>
                </a:cubicBezTo>
                <a:cubicBezTo>
                  <a:pt x="1620762" y="1340153"/>
                  <a:pt x="1617961" y="1388781"/>
                  <a:pt x="1611085" y="1436914"/>
                </a:cubicBezTo>
                <a:cubicBezTo>
                  <a:pt x="1608264" y="1456662"/>
                  <a:pt x="1602303" y="1475865"/>
                  <a:pt x="1596571" y="1494972"/>
                </a:cubicBezTo>
                <a:cubicBezTo>
                  <a:pt x="1587779" y="1524280"/>
                  <a:pt x="1577218" y="1553029"/>
                  <a:pt x="1567542" y="1582057"/>
                </a:cubicBezTo>
                <a:lnTo>
                  <a:pt x="1553028" y="1625600"/>
                </a:lnTo>
                <a:lnTo>
                  <a:pt x="1538514" y="1669143"/>
                </a:lnTo>
                <a:cubicBezTo>
                  <a:pt x="1533676" y="1683657"/>
                  <a:pt x="1532487" y="1699956"/>
                  <a:pt x="1524000" y="1712686"/>
                </a:cubicBezTo>
                <a:lnTo>
                  <a:pt x="1494971" y="1756229"/>
                </a:lnTo>
                <a:cubicBezTo>
                  <a:pt x="1485295" y="1785257"/>
                  <a:pt x="1482915" y="1817854"/>
                  <a:pt x="1465942" y="1843314"/>
                </a:cubicBezTo>
                <a:cubicBezTo>
                  <a:pt x="1456266" y="1857828"/>
                  <a:pt x="1444715" y="1871255"/>
                  <a:pt x="1436914" y="1886857"/>
                </a:cubicBezTo>
                <a:cubicBezTo>
                  <a:pt x="1430072" y="1900541"/>
                  <a:pt x="1429830" y="1917026"/>
                  <a:pt x="1422400" y="1930400"/>
                </a:cubicBezTo>
                <a:cubicBezTo>
                  <a:pt x="1405457" y="1960898"/>
                  <a:pt x="1383695" y="1988457"/>
                  <a:pt x="1364342" y="2017486"/>
                </a:cubicBezTo>
                <a:cubicBezTo>
                  <a:pt x="1354666" y="2032000"/>
                  <a:pt x="1340830" y="2044480"/>
                  <a:pt x="1335314" y="2061029"/>
                </a:cubicBezTo>
                <a:cubicBezTo>
                  <a:pt x="1295252" y="2181213"/>
                  <a:pt x="1323258" y="2122653"/>
                  <a:pt x="1248228" y="2235200"/>
                </a:cubicBezTo>
                <a:lnTo>
                  <a:pt x="1190171" y="2322286"/>
                </a:lnTo>
                <a:lnTo>
                  <a:pt x="1146628" y="2351314"/>
                </a:lnTo>
                <a:lnTo>
                  <a:pt x="1088571" y="2438400"/>
                </a:lnTo>
                <a:cubicBezTo>
                  <a:pt x="1078895" y="2452914"/>
                  <a:pt x="1074056" y="2472267"/>
                  <a:pt x="1059542" y="2481943"/>
                </a:cubicBezTo>
                <a:lnTo>
                  <a:pt x="1016000" y="2510972"/>
                </a:lnTo>
                <a:cubicBezTo>
                  <a:pt x="948266" y="2612571"/>
                  <a:pt x="986970" y="2578704"/>
                  <a:pt x="914400" y="2627086"/>
                </a:cubicBezTo>
                <a:cubicBezTo>
                  <a:pt x="904724" y="2641600"/>
                  <a:pt x="898993" y="2659732"/>
                  <a:pt x="885371" y="2670629"/>
                </a:cubicBezTo>
                <a:cubicBezTo>
                  <a:pt x="873424" y="2680186"/>
                  <a:pt x="855512" y="2678301"/>
                  <a:pt x="841828" y="2685143"/>
                </a:cubicBezTo>
                <a:cubicBezTo>
                  <a:pt x="826226" y="2692944"/>
                  <a:pt x="812799" y="2704496"/>
                  <a:pt x="798285" y="2714172"/>
                </a:cubicBezTo>
                <a:cubicBezTo>
                  <a:pt x="766618" y="2809172"/>
                  <a:pt x="810600" y="2715931"/>
                  <a:pt x="740228" y="2772229"/>
                </a:cubicBezTo>
                <a:cubicBezTo>
                  <a:pt x="684314" y="2816960"/>
                  <a:pt x="627229" y="2906657"/>
                  <a:pt x="551542" y="2931886"/>
                </a:cubicBezTo>
                <a:lnTo>
                  <a:pt x="464457" y="2960914"/>
                </a:lnTo>
                <a:cubicBezTo>
                  <a:pt x="339666" y="3044109"/>
                  <a:pt x="486525" y="2933331"/>
                  <a:pt x="406400" y="3033486"/>
                </a:cubicBezTo>
                <a:cubicBezTo>
                  <a:pt x="395503" y="3047107"/>
                  <a:pt x="378797" y="3055429"/>
                  <a:pt x="362857" y="3062514"/>
                </a:cubicBezTo>
                <a:cubicBezTo>
                  <a:pt x="294884" y="3092724"/>
                  <a:pt x="271498" y="3090879"/>
                  <a:pt x="203200" y="3106057"/>
                </a:cubicBezTo>
                <a:cubicBezTo>
                  <a:pt x="183727" y="3110384"/>
                  <a:pt x="164249" y="3114840"/>
                  <a:pt x="145142" y="3120572"/>
                </a:cubicBezTo>
                <a:cubicBezTo>
                  <a:pt x="115834" y="3129364"/>
                  <a:pt x="58057" y="3149600"/>
                  <a:pt x="58057" y="3149600"/>
                </a:cubicBezTo>
                <a:cubicBezTo>
                  <a:pt x="21437" y="3204529"/>
                  <a:pt x="41363" y="3180808"/>
                  <a:pt x="0" y="3222172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3" y="1"/>
            <a:ext cx="44970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SPECIAL CHALLENGES</a:t>
            </a:r>
            <a:endParaRPr lang="en-US" sz="2400" b="1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0" y="2213975"/>
            <a:ext cx="6554162" cy="4064223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570509" y="3155699"/>
            <a:ext cx="2351320" cy="2359730"/>
          </a:xfrm>
          <a:custGeom>
            <a:avLst/>
            <a:gdLst>
              <a:gd name="connsiteX0" fmla="*/ 0 w 2264228"/>
              <a:gd name="connsiteY0" fmla="*/ 2220686 h 2220686"/>
              <a:gd name="connsiteX1" fmla="*/ 0 w 2264228"/>
              <a:gd name="connsiteY1" fmla="*/ 0 h 2220686"/>
              <a:gd name="connsiteX2" fmla="*/ 2235200 w 2264228"/>
              <a:gd name="connsiteY2" fmla="*/ 0 h 2220686"/>
              <a:gd name="connsiteX3" fmla="*/ 2264228 w 2264228"/>
              <a:gd name="connsiteY3" fmla="*/ 319315 h 2220686"/>
              <a:gd name="connsiteX4" fmla="*/ 2206171 w 2264228"/>
              <a:gd name="connsiteY4" fmla="*/ 740229 h 2220686"/>
              <a:gd name="connsiteX5" fmla="*/ 2090057 w 2264228"/>
              <a:gd name="connsiteY5" fmla="*/ 1132115 h 2220686"/>
              <a:gd name="connsiteX6" fmla="*/ 1814285 w 2264228"/>
              <a:gd name="connsiteY6" fmla="*/ 1640115 h 2220686"/>
              <a:gd name="connsiteX7" fmla="*/ 1538514 w 2264228"/>
              <a:gd name="connsiteY7" fmla="*/ 1944915 h 2220686"/>
              <a:gd name="connsiteX8" fmla="*/ 1132114 w 2264228"/>
              <a:gd name="connsiteY8" fmla="*/ 2220686 h 2220686"/>
              <a:gd name="connsiteX9" fmla="*/ 0 w 2264228"/>
              <a:gd name="connsiteY9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4228" h="2220686">
                <a:moveTo>
                  <a:pt x="0" y="2220686"/>
                </a:moveTo>
                <a:lnTo>
                  <a:pt x="0" y="0"/>
                </a:lnTo>
                <a:lnTo>
                  <a:pt x="2235200" y="0"/>
                </a:lnTo>
                <a:lnTo>
                  <a:pt x="2264228" y="319315"/>
                </a:lnTo>
                <a:lnTo>
                  <a:pt x="2206171" y="740229"/>
                </a:lnTo>
                <a:lnTo>
                  <a:pt x="2090057" y="1132115"/>
                </a:lnTo>
                <a:lnTo>
                  <a:pt x="1814285" y="1640115"/>
                </a:lnTo>
                <a:lnTo>
                  <a:pt x="1538514" y="1944915"/>
                </a:lnTo>
                <a:lnTo>
                  <a:pt x="1132114" y="2220686"/>
                </a:lnTo>
                <a:lnTo>
                  <a:pt x="0" y="222068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887352" y="2224929"/>
            <a:ext cx="2989943" cy="3265714"/>
          </a:xfrm>
          <a:custGeom>
            <a:avLst/>
            <a:gdLst>
              <a:gd name="connsiteX0" fmla="*/ 29028 w 2989943"/>
              <a:gd name="connsiteY0" fmla="*/ 3265714 h 3265714"/>
              <a:gd name="connsiteX1" fmla="*/ 29028 w 2989943"/>
              <a:gd name="connsiteY1" fmla="*/ 3265714 h 3265714"/>
              <a:gd name="connsiteX2" fmla="*/ 0 w 2989943"/>
              <a:gd name="connsiteY2" fmla="*/ 0 h 3265714"/>
              <a:gd name="connsiteX3" fmla="*/ 2830285 w 2989943"/>
              <a:gd name="connsiteY3" fmla="*/ 29028 h 3265714"/>
              <a:gd name="connsiteX4" fmla="*/ 2989943 w 2989943"/>
              <a:gd name="connsiteY4" fmla="*/ 537028 h 3265714"/>
              <a:gd name="connsiteX5" fmla="*/ 2989943 w 2989943"/>
              <a:gd name="connsiteY5" fmla="*/ 537028 h 3265714"/>
              <a:gd name="connsiteX6" fmla="*/ 2931885 w 2989943"/>
              <a:gd name="connsiteY6" fmla="*/ 1146628 h 3265714"/>
              <a:gd name="connsiteX7" fmla="*/ 2801257 w 2989943"/>
              <a:gd name="connsiteY7" fmla="*/ 1669143 h 3265714"/>
              <a:gd name="connsiteX8" fmla="*/ 2540000 w 2989943"/>
              <a:gd name="connsiteY8" fmla="*/ 2249714 h 3265714"/>
              <a:gd name="connsiteX9" fmla="*/ 2191657 w 2989943"/>
              <a:gd name="connsiteY9" fmla="*/ 2670628 h 3265714"/>
              <a:gd name="connsiteX10" fmla="*/ 1712685 w 2989943"/>
              <a:gd name="connsiteY10" fmla="*/ 3048000 h 3265714"/>
              <a:gd name="connsiteX11" fmla="*/ 1262743 w 2989943"/>
              <a:gd name="connsiteY11" fmla="*/ 3265714 h 3265714"/>
              <a:gd name="connsiteX12" fmla="*/ 29028 w 2989943"/>
              <a:gd name="connsiteY12" fmla="*/ 3265714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9943" h="3265714">
                <a:moveTo>
                  <a:pt x="29028" y="3265714"/>
                </a:moveTo>
                <a:lnTo>
                  <a:pt x="29028" y="3265714"/>
                </a:lnTo>
                <a:lnTo>
                  <a:pt x="0" y="0"/>
                </a:lnTo>
                <a:lnTo>
                  <a:pt x="2830285" y="29028"/>
                </a:lnTo>
                <a:lnTo>
                  <a:pt x="2989943" y="537028"/>
                </a:lnTo>
                <a:lnTo>
                  <a:pt x="2989943" y="537028"/>
                </a:lnTo>
                <a:lnTo>
                  <a:pt x="2931885" y="1146628"/>
                </a:lnTo>
                <a:lnTo>
                  <a:pt x="2801257" y="1669143"/>
                </a:lnTo>
                <a:lnTo>
                  <a:pt x="2540000" y="2249714"/>
                </a:lnTo>
                <a:lnTo>
                  <a:pt x="2191657" y="2670628"/>
                </a:lnTo>
                <a:lnTo>
                  <a:pt x="1712685" y="3048000"/>
                </a:lnTo>
                <a:lnTo>
                  <a:pt x="1262743" y="3265714"/>
                </a:lnTo>
                <a:lnTo>
                  <a:pt x="29028" y="326571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hyperinflation..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⇓ inspiratory flows- </a:t>
            </a:r>
            <a:r>
              <a:rPr lang="en-US" dirty="0"/>
              <a:t>clinically observed as a ‘silent chest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1257" y="6095574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/>
              <a:t>Spyros A. </a:t>
            </a:r>
            <a:r>
              <a:rPr lang="en-US" sz="1000" b="1" i="1" dirty="0" err="1"/>
              <a:t>Papiris</a:t>
            </a:r>
            <a:r>
              <a:rPr lang="en-US" sz="1000" b="1" i="1" dirty="0"/>
              <a:t> </a:t>
            </a:r>
            <a:r>
              <a:rPr lang="is-IS" sz="1000" b="1" i="1" dirty="0" smtClean="0">
                <a:latin typeface="AdvP1484" charset="0"/>
              </a:rPr>
              <a:t>Drugs </a:t>
            </a:r>
            <a:r>
              <a:rPr lang="is-IS" sz="1000" b="1" i="1" dirty="0">
                <a:latin typeface="AdvP1484" charset="0"/>
              </a:rPr>
              <a:t>2009; 69 (17): </a:t>
            </a:r>
            <a:r>
              <a:rPr lang="is-IS" sz="1000" b="1" i="1" dirty="0" smtClean="0">
                <a:latin typeface="AdvP1484" charset="0"/>
              </a:rPr>
              <a:t>2363-2391. </a:t>
            </a:r>
            <a:endParaRPr lang="is-IS" sz="1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870857" y="2830285"/>
            <a:ext cx="5225143" cy="211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It flattens the diaphragm and causes impaired diaphragmatic contraction.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⇓ Diaphragmatic blood supply.</a:t>
            </a:r>
          </a:p>
          <a:p>
            <a:pPr marL="285750" indent="-285750" algn="ctr">
              <a:buFont typeface="Wingdings" charset="2"/>
              <a:buChar char="v"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241143" y="3265716"/>
            <a:ext cx="1117600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03886" y="2830285"/>
            <a:ext cx="2852057" cy="2251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Worsening of </a:t>
            </a:r>
            <a:r>
              <a:rPr lang="en-US" dirty="0" err="1" smtClean="0"/>
              <a:t>hypercapnic</a:t>
            </a:r>
            <a:r>
              <a:rPr lang="en-US" dirty="0" smtClean="0"/>
              <a:t> respiratory failure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1042</Words>
  <Application>Microsoft Macintosh PowerPoint</Application>
  <PresentationFormat>Widescreen</PresentationFormat>
  <Paragraphs>203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AdvP1484</vt:lpstr>
      <vt:lpstr>AdvP4C4E74</vt:lpstr>
      <vt:lpstr>AdvPS8E94</vt:lpstr>
      <vt:lpstr>AdvPSA334</vt:lpstr>
      <vt:lpstr>Aharoni</vt:lpstr>
      <vt:lpstr>Calibri</vt:lpstr>
      <vt:lpstr>Calibri Light</vt:lpstr>
      <vt:lpstr>Colonna MT</vt:lpstr>
      <vt:lpstr>Marker Felt Thin</vt:lpstr>
      <vt:lpstr>NewCaledonia</vt:lpstr>
      <vt:lpstr>Symbol</vt:lpstr>
      <vt:lpstr>Times</vt:lpstr>
      <vt:lpstr>Wingdings</vt:lpstr>
      <vt:lpstr>Arial</vt:lpstr>
      <vt:lpstr>Office Theme</vt:lpstr>
      <vt:lpstr>PowerPoint Presentation</vt:lpstr>
      <vt:lpstr>acute severe asthma in icu :-  Mechanical ventilation &amp; other treatment modalities</vt:lpstr>
      <vt:lpstr>Content..</vt:lpstr>
      <vt:lpstr>PowerPoint Presentation</vt:lpstr>
      <vt:lpstr>PowerPoint Presentation</vt:lpstr>
      <vt:lpstr>DYNAMIC HYPERINFLATION..</vt:lpstr>
      <vt:lpstr>Increased Airway resistance</vt:lpstr>
      <vt:lpstr>Increased lung volume</vt:lpstr>
      <vt:lpstr>Dynamic hyperinflation..</vt:lpstr>
      <vt:lpstr>Other systems..CVS</vt:lpstr>
      <vt:lpstr>On PA pressure</vt:lpstr>
      <vt:lpstr>Identification and measurement of gas trapping</vt:lpstr>
      <vt:lpstr>Identification and measurement of gas trapping</vt:lpstr>
      <vt:lpstr>How to manage Auto-peep</vt:lpstr>
      <vt:lpstr>How to manage Auto-peep…. Interesting study</vt:lpstr>
      <vt:lpstr>How to manage Auto-peep…. Interesting study</vt:lpstr>
      <vt:lpstr>How to manage Auto-peep…. Interesting study</vt:lpstr>
      <vt:lpstr>Intubation.. consideration</vt:lpstr>
      <vt:lpstr>Ventilation.. Indications</vt:lpstr>
      <vt:lpstr>Ventilation- Initial settings</vt:lpstr>
      <vt:lpstr>Ventilation- Initial settings</vt:lpstr>
      <vt:lpstr>Ventilation-modes</vt:lpstr>
      <vt:lpstr>Ventilation- PIP</vt:lpstr>
      <vt:lpstr>Ventilation- plateau PrEssure (Pplat)</vt:lpstr>
      <vt:lpstr>PowerPoint Presentation</vt:lpstr>
      <vt:lpstr>PowerPoint Presentation</vt:lpstr>
      <vt:lpstr>Ventilation-FiO2</vt:lpstr>
      <vt:lpstr>Ventilation-FiO2</vt:lpstr>
      <vt:lpstr>Ventilation-FiO2…less is better.. </vt:lpstr>
      <vt:lpstr>Drugs- bronchodilators(Beta-agonists)</vt:lpstr>
      <vt:lpstr>Drugs- bronchodilators(Beta-agonists</vt:lpstr>
      <vt:lpstr>Drugs- bronchodilators(Beta-agonists</vt:lpstr>
      <vt:lpstr>Drugs- bronchodilators(Beta-agonists + Anti-cholinergics)</vt:lpstr>
      <vt:lpstr>Drugs- heliox</vt:lpstr>
      <vt:lpstr>Drugs- heliox</vt:lpstr>
      <vt:lpstr>Drugs- Magnesium</vt:lpstr>
      <vt:lpstr>Drugs- Magnesium</vt:lpstr>
      <vt:lpstr>Drugs- Magnesium</vt:lpstr>
      <vt:lpstr>Drugs-corticosteroids</vt:lpstr>
      <vt:lpstr>Drugs- propofol/ketamine</vt:lpstr>
      <vt:lpstr>Drugs- inhaled gas</vt:lpstr>
      <vt:lpstr>Drugs-amminophylline</vt:lpstr>
      <vt:lpstr>Hypothermia for status-asthmaticus</vt:lpstr>
      <vt:lpstr>Ecmo</vt:lpstr>
      <vt:lpstr>Moral of the story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2017-09-23T12:02:47Z</dcterms:created>
  <dcterms:modified xsi:type="dcterms:W3CDTF">2017-09-23T12:07:30Z</dcterms:modified>
</cp:coreProperties>
</file>